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7" r:id="rId2"/>
    <p:sldId id="256" r:id="rId3"/>
    <p:sldId id="359" r:id="rId4"/>
    <p:sldId id="685" r:id="rId5"/>
    <p:sldId id="687" r:id="rId6"/>
    <p:sldId id="684" r:id="rId7"/>
    <p:sldId id="689" r:id="rId8"/>
    <p:sldId id="728" r:id="rId9"/>
    <p:sldId id="723" r:id="rId10"/>
    <p:sldId id="356" r:id="rId11"/>
    <p:sldId id="727" r:id="rId12"/>
    <p:sldId id="640" r:id="rId13"/>
    <p:sldId id="720" r:id="rId14"/>
    <p:sldId id="732" r:id="rId15"/>
    <p:sldId id="730" r:id="rId16"/>
    <p:sldId id="345" r:id="rId17"/>
    <p:sldId id="726" r:id="rId18"/>
    <p:sldId id="734" r:id="rId19"/>
    <p:sldId id="674" r:id="rId20"/>
    <p:sldId id="736" r:id="rId21"/>
    <p:sldId id="327" r:id="rId22"/>
    <p:sldId id="271" r:id="rId23"/>
    <p:sldId id="688" r:id="rId24"/>
    <p:sldId id="729" r:id="rId25"/>
    <p:sldId id="724" r:id="rId26"/>
    <p:sldId id="31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glovercrew.net" initials="r" lastIdx="3" clrIdx="0">
    <p:extLst>
      <p:ext uri="{19B8F6BF-5375-455C-9EA6-DF929625EA0E}">
        <p15:presenceInfo xmlns:p15="http://schemas.microsoft.com/office/powerpoint/2012/main" userId="63ad1785ba1041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p:cViewPr varScale="1">
        <p:scale>
          <a:sx n="97" d="100"/>
          <a:sy n="97" d="100"/>
        </p:scale>
        <p:origin x="102" y="750"/>
      </p:cViewPr>
      <p:guideLst/>
    </p:cSldViewPr>
  </p:slideViewPr>
  <p:notesTextViewPr>
    <p:cViewPr>
      <p:scale>
        <a:sx n="1" d="1"/>
        <a:sy n="1" d="1"/>
      </p:scale>
      <p:origin x="0" y="0"/>
    </p:cViewPr>
  </p:notesTextViewPr>
  <p:notesViewPr>
    <p:cSldViewPr snapToGrid="0">
      <p:cViewPr varScale="1">
        <p:scale>
          <a:sx n="96" d="100"/>
          <a:sy n="96" d="100"/>
        </p:scale>
        <p:origin x="27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https://rotary365-my.sharepoint.com/personal/laura_bilas_rotary_org/Documents/WorkProduct/1%20July/WorldWide_1_July%20-%20with%20WW%20even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highlight>
                  <a:srgbClr val="FFFF00"/>
                </a:highlight>
                <a:latin typeface="+mn-lt"/>
                <a:ea typeface="+mn-ea"/>
                <a:cs typeface="+mn-cs"/>
              </a:defRPr>
            </a:pPr>
            <a:r>
              <a:rPr lang="en-US" dirty="0">
                <a:highlight>
                  <a:srgbClr val="FFFF00"/>
                </a:highlight>
              </a:rPr>
              <a:t>WW Members with Annual Fund Giving</a:t>
            </a:r>
          </a:p>
        </c:rich>
      </c:tx>
      <c:layout>
        <c:manualLayout>
          <c:xMode val="edge"/>
          <c:yMode val="edge"/>
          <c:x val="0.33212977699596063"/>
          <c:y val="1.9789734075448363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highlight>
                <a:srgbClr val="FFFF00"/>
              </a:highlight>
              <a:latin typeface="+mn-lt"/>
              <a:ea typeface="+mn-ea"/>
              <a:cs typeface="+mn-cs"/>
            </a:defRPr>
          </a:pPr>
          <a:endParaRPr lang="en-US"/>
        </a:p>
      </c:txPr>
    </c:title>
    <c:autoTitleDeleted val="0"/>
    <c:plotArea>
      <c:layout>
        <c:manualLayout>
          <c:layoutTarget val="inner"/>
          <c:xMode val="edge"/>
          <c:yMode val="edge"/>
          <c:x val="6.434595719861258E-2"/>
          <c:y val="8.6920643817109067E-2"/>
          <c:w val="0.87299504228638092"/>
          <c:h val="0.71432661826362609"/>
        </c:manualLayout>
      </c:layout>
      <c:lineChart>
        <c:grouping val="standard"/>
        <c:varyColors val="0"/>
        <c:ser>
          <c:idx val="1"/>
          <c:order val="0"/>
          <c:tx>
            <c:strRef>
              <c:f>'WW 1 July All History'!$B$1</c:f>
              <c:strCache>
                <c:ptCount val="1"/>
                <c:pt idx="0">
                  <c:v>Use July 1st Number</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History'!$B$2:$B$136</c:f>
            </c:numRef>
          </c:val>
          <c:smooth val="0"/>
          <c:extLst>
            <c:ext xmlns:c16="http://schemas.microsoft.com/office/drawing/2014/chart" uri="{C3380CC4-5D6E-409C-BE32-E72D297353CC}">
              <c16:uniqueId val="{00000000-EB17-461B-9373-F9A5836C2B86}"/>
            </c:ext>
          </c:extLst>
        </c:ser>
        <c:ser>
          <c:idx val="2"/>
          <c:order val="1"/>
          <c:tx>
            <c:strRef>
              <c:f>'WW 1 July All History'!$C$1</c:f>
              <c:strCache>
                <c:ptCount val="1"/>
                <c:pt idx="0">
                  <c:v>Use June 30th Number</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History'!$C$2:$C$136</c:f>
            </c:numRef>
          </c:val>
          <c:smooth val="0"/>
          <c:extLst>
            <c:ext xmlns:c16="http://schemas.microsoft.com/office/drawing/2014/chart" uri="{C3380CC4-5D6E-409C-BE32-E72D297353CC}">
              <c16:uniqueId val="{00000001-EB17-461B-9373-F9A5836C2B86}"/>
            </c:ext>
          </c:extLst>
        </c:ser>
        <c:ser>
          <c:idx val="3"/>
          <c:order val="2"/>
          <c:tx>
            <c:strRef>
              <c:f>'WW 1 July All History'!$D$1</c:f>
              <c:strCache>
                <c:ptCount val="1"/>
                <c:pt idx="0">
                  <c:v>Worldwide Member Count</c:v>
                </c:pt>
              </c:strCache>
            </c:strRef>
          </c:tx>
          <c:spPr>
            <a:ln w="28575" cap="rnd">
              <a:solidFill>
                <a:srgbClr val="17458F"/>
              </a:solidFill>
              <a:round/>
            </a:ln>
            <a:effectLst/>
          </c:spPr>
          <c:marker>
            <c:symbol val="none"/>
          </c:marker>
          <c:cat>
            <c:strRef>
              <c:f>'WW 1 July All History'!$A$2:$A$116</c:f>
              <c:strCache>
                <c:ptCount val="115"/>
                <c:pt idx="0">
                  <c:v>1904 - 1905</c:v>
                </c:pt>
                <c:pt idx="1">
                  <c:v>1905 - 1906</c:v>
                </c:pt>
                <c:pt idx="2">
                  <c:v>1906 - 1907</c:v>
                </c:pt>
                <c:pt idx="3">
                  <c:v>1907 - 1908</c:v>
                </c:pt>
                <c:pt idx="4">
                  <c:v>1908 - 1909</c:v>
                </c:pt>
                <c:pt idx="5">
                  <c:v>1909 - 1910</c:v>
                </c:pt>
                <c:pt idx="6">
                  <c:v>1910 - 1911</c:v>
                </c:pt>
                <c:pt idx="7">
                  <c:v>1911 - 1912</c:v>
                </c:pt>
                <c:pt idx="8">
                  <c:v>1912 - 1913</c:v>
                </c:pt>
                <c:pt idx="9">
                  <c:v>1913 - 1914</c:v>
                </c:pt>
                <c:pt idx="10">
                  <c:v>1914 - 1915</c:v>
                </c:pt>
                <c:pt idx="11">
                  <c:v>1915 - 1916</c:v>
                </c:pt>
                <c:pt idx="12">
                  <c:v>1916 - 1917</c:v>
                </c:pt>
                <c:pt idx="13">
                  <c:v>1917 - 1918</c:v>
                </c:pt>
                <c:pt idx="14">
                  <c:v>1918 - 1919</c:v>
                </c:pt>
                <c:pt idx="15">
                  <c:v>1919 - 1920</c:v>
                </c:pt>
                <c:pt idx="16">
                  <c:v>1920 - 1921</c:v>
                </c:pt>
                <c:pt idx="17">
                  <c:v>1921 - 1922</c:v>
                </c:pt>
                <c:pt idx="18">
                  <c:v>1922 - 1923</c:v>
                </c:pt>
                <c:pt idx="19">
                  <c:v>1923 - 1924</c:v>
                </c:pt>
                <c:pt idx="20">
                  <c:v>1924 - 1925</c:v>
                </c:pt>
                <c:pt idx="21">
                  <c:v>1925 - 1926</c:v>
                </c:pt>
                <c:pt idx="22">
                  <c:v>1926 - 1927</c:v>
                </c:pt>
                <c:pt idx="23">
                  <c:v>1927 - 1928</c:v>
                </c:pt>
                <c:pt idx="24">
                  <c:v>1928 - 1929</c:v>
                </c:pt>
                <c:pt idx="25">
                  <c:v>1929 - 1930</c:v>
                </c:pt>
                <c:pt idx="26">
                  <c:v>1930 - 1931</c:v>
                </c:pt>
                <c:pt idx="27">
                  <c:v>1931 - 1932</c:v>
                </c:pt>
                <c:pt idx="28">
                  <c:v>1932 - 1933</c:v>
                </c:pt>
                <c:pt idx="29">
                  <c:v>1933 - 1934</c:v>
                </c:pt>
                <c:pt idx="30">
                  <c:v>1934 - 1935</c:v>
                </c:pt>
                <c:pt idx="31">
                  <c:v>1935 - 1936</c:v>
                </c:pt>
                <c:pt idx="32">
                  <c:v>1936 - 1937</c:v>
                </c:pt>
                <c:pt idx="33">
                  <c:v>1937 - 1938</c:v>
                </c:pt>
                <c:pt idx="34">
                  <c:v>1938 - 1939</c:v>
                </c:pt>
                <c:pt idx="35">
                  <c:v>1939 - 1940</c:v>
                </c:pt>
                <c:pt idx="36">
                  <c:v>1940 - 1941</c:v>
                </c:pt>
                <c:pt idx="37">
                  <c:v>1941 - 1942</c:v>
                </c:pt>
                <c:pt idx="38">
                  <c:v>1942 - 1943</c:v>
                </c:pt>
                <c:pt idx="39">
                  <c:v>1943 - 1944</c:v>
                </c:pt>
                <c:pt idx="40">
                  <c:v>1944 - 1945</c:v>
                </c:pt>
                <c:pt idx="41">
                  <c:v>1945 - 1946</c:v>
                </c:pt>
                <c:pt idx="42">
                  <c:v>1946 - 1947</c:v>
                </c:pt>
                <c:pt idx="43">
                  <c:v>1947 - 1948</c:v>
                </c:pt>
                <c:pt idx="44">
                  <c:v>1948 - 1949</c:v>
                </c:pt>
                <c:pt idx="45">
                  <c:v>1949 - 1950</c:v>
                </c:pt>
                <c:pt idx="46">
                  <c:v>1950 - 1951</c:v>
                </c:pt>
                <c:pt idx="47">
                  <c:v>1951 - 1952</c:v>
                </c:pt>
                <c:pt idx="48">
                  <c:v>1952 - 1953</c:v>
                </c:pt>
                <c:pt idx="49">
                  <c:v>1953 - 1954</c:v>
                </c:pt>
                <c:pt idx="50">
                  <c:v>1954 - 1955</c:v>
                </c:pt>
                <c:pt idx="51">
                  <c:v>1955 - 1956</c:v>
                </c:pt>
                <c:pt idx="52">
                  <c:v>1956 - 1957</c:v>
                </c:pt>
                <c:pt idx="53">
                  <c:v>1957 - 1958</c:v>
                </c:pt>
                <c:pt idx="54">
                  <c:v>1958 - 1959</c:v>
                </c:pt>
                <c:pt idx="55">
                  <c:v>1959 - 1960</c:v>
                </c:pt>
                <c:pt idx="56">
                  <c:v>1960 - 1961</c:v>
                </c:pt>
                <c:pt idx="57">
                  <c:v>1961 - 1962</c:v>
                </c:pt>
                <c:pt idx="58">
                  <c:v>1962 - 1963</c:v>
                </c:pt>
                <c:pt idx="59">
                  <c:v>1963 - 1964</c:v>
                </c:pt>
                <c:pt idx="60">
                  <c:v>1964 - 1965</c:v>
                </c:pt>
                <c:pt idx="61">
                  <c:v>1965 - 1966</c:v>
                </c:pt>
                <c:pt idx="62">
                  <c:v>1966 - 1967</c:v>
                </c:pt>
                <c:pt idx="63">
                  <c:v>1967 - 1968</c:v>
                </c:pt>
                <c:pt idx="64">
                  <c:v>1968 - 1969</c:v>
                </c:pt>
                <c:pt idx="65">
                  <c:v>1969 - 1970</c:v>
                </c:pt>
                <c:pt idx="66">
                  <c:v>1970 - 1971</c:v>
                </c:pt>
                <c:pt idx="67">
                  <c:v>1971 - 1972</c:v>
                </c:pt>
                <c:pt idx="68">
                  <c:v>1972 - 1973</c:v>
                </c:pt>
                <c:pt idx="69">
                  <c:v>1973 - 1974</c:v>
                </c:pt>
                <c:pt idx="70">
                  <c:v>1974 - 1975</c:v>
                </c:pt>
                <c:pt idx="71">
                  <c:v>1975 - 1976</c:v>
                </c:pt>
                <c:pt idx="72">
                  <c:v>1976 - 1977</c:v>
                </c:pt>
                <c:pt idx="73">
                  <c:v>1977 - 1978</c:v>
                </c:pt>
                <c:pt idx="74">
                  <c:v>1978 - 1979</c:v>
                </c:pt>
                <c:pt idx="75">
                  <c:v>1979 - 1980</c:v>
                </c:pt>
                <c:pt idx="76">
                  <c:v>1980 - 1981</c:v>
                </c:pt>
                <c:pt idx="77">
                  <c:v>1981 - 1982</c:v>
                </c:pt>
                <c:pt idx="78">
                  <c:v>1982 - 1983</c:v>
                </c:pt>
                <c:pt idx="79">
                  <c:v>1983 - 1984</c:v>
                </c:pt>
                <c:pt idx="80">
                  <c:v>1984 - 1985</c:v>
                </c:pt>
                <c:pt idx="81">
                  <c:v>1985 - 1986</c:v>
                </c:pt>
                <c:pt idx="82">
                  <c:v>1986 - 1987</c:v>
                </c:pt>
                <c:pt idx="83">
                  <c:v>1987 - 1988</c:v>
                </c:pt>
                <c:pt idx="84">
                  <c:v>1988 - 1989</c:v>
                </c:pt>
                <c:pt idx="85">
                  <c:v>1989 - 1990</c:v>
                </c:pt>
                <c:pt idx="86">
                  <c:v>1990 - 1991</c:v>
                </c:pt>
                <c:pt idx="87">
                  <c:v>1991 - 1992</c:v>
                </c:pt>
                <c:pt idx="88">
                  <c:v>1992 - 1993</c:v>
                </c:pt>
                <c:pt idx="89">
                  <c:v>1993 - 1994</c:v>
                </c:pt>
                <c:pt idx="90">
                  <c:v>1994 - 1995</c:v>
                </c:pt>
                <c:pt idx="91">
                  <c:v>1995 - 1996</c:v>
                </c:pt>
                <c:pt idx="92">
                  <c:v>1996 - 1997</c:v>
                </c:pt>
                <c:pt idx="93">
                  <c:v>1997 - 1998</c:v>
                </c:pt>
                <c:pt idx="94">
                  <c:v>1998 - 1999</c:v>
                </c:pt>
                <c:pt idx="95">
                  <c:v>1999 - 2000</c:v>
                </c:pt>
                <c:pt idx="96">
                  <c:v>2000 - 2001</c:v>
                </c:pt>
                <c:pt idx="97">
                  <c:v>2001 - 2002</c:v>
                </c:pt>
                <c:pt idx="98">
                  <c:v>2002 - 2003</c:v>
                </c:pt>
                <c:pt idx="99">
                  <c:v>2003 - 2004</c:v>
                </c:pt>
                <c:pt idx="100">
                  <c:v>2004 - 2005</c:v>
                </c:pt>
                <c:pt idx="101">
                  <c:v>2005 - 2006</c:v>
                </c:pt>
                <c:pt idx="102">
                  <c:v>2006 - 2007</c:v>
                </c:pt>
                <c:pt idx="103">
                  <c:v>2007 - 2008</c:v>
                </c:pt>
                <c:pt idx="104">
                  <c:v>2008 - 2009</c:v>
                </c:pt>
                <c:pt idx="105">
                  <c:v>2009 - 2010</c:v>
                </c:pt>
                <c:pt idx="106">
                  <c:v>2010 - 2011</c:v>
                </c:pt>
                <c:pt idx="107">
                  <c:v>2011 - 2012</c:v>
                </c:pt>
                <c:pt idx="108">
                  <c:v>2012 - 2013</c:v>
                </c:pt>
                <c:pt idx="109">
                  <c:v>2013 - 2014</c:v>
                </c:pt>
                <c:pt idx="110">
                  <c:v>2014 - 2015</c:v>
                </c:pt>
                <c:pt idx="111">
                  <c:v>2015 - 2016</c:v>
                </c:pt>
                <c:pt idx="112">
                  <c:v>2016 - 2017</c:v>
                </c:pt>
                <c:pt idx="113">
                  <c:v>2017 - 2018</c:v>
                </c:pt>
                <c:pt idx="114">
                  <c:v>2018 - 2019</c:v>
                </c:pt>
              </c:strCache>
            </c:strRef>
          </c:cat>
          <c:val>
            <c:numRef>
              <c:f>'WW 1 July All History'!$D$2:$D$116</c:f>
              <c:numCache>
                <c:formatCode>#,##0</c:formatCode>
                <c:ptCount val="115"/>
                <c:pt idx="0">
                  <c:v>12</c:v>
                </c:pt>
                <c:pt idx="1">
                  <c:v>21</c:v>
                </c:pt>
                <c:pt idx="2">
                  <c:v>175</c:v>
                </c:pt>
                <c:pt idx="3">
                  <c:v>200</c:v>
                </c:pt>
                <c:pt idx="4">
                  <c:v>510</c:v>
                </c:pt>
                <c:pt idx="5">
                  <c:v>1085</c:v>
                </c:pt>
                <c:pt idx="6">
                  <c:v>3750</c:v>
                </c:pt>
                <c:pt idx="7">
                  <c:v>5008</c:v>
                </c:pt>
                <c:pt idx="8">
                  <c:v>10000</c:v>
                </c:pt>
                <c:pt idx="9">
                  <c:v>15000</c:v>
                </c:pt>
                <c:pt idx="10">
                  <c:v>20700</c:v>
                </c:pt>
                <c:pt idx="11">
                  <c:v>27000</c:v>
                </c:pt>
                <c:pt idx="12">
                  <c:v>32600</c:v>
                </c:pt>
                <c:pt idx="13">
                  <c:v>38800</c:v>
                </c:pt>
                <c:pt idx="14">
                  <c:v>45000</c:v>
                </c:pt>
                <c:pt idx="15">
                  <c:v>55146</c:v>
                </c:pt>
                <c:pt idx="16">
                  <c:v>70000</c:v>
                </c:pt>
                <c:pt idx="17">
                  <c:v>83150</c:v>
                </c:pt>
                <c:pt idx="18">
                  <c:v>92800</c:v>
                </c:pt>
                <c:pt idx="19">
                  <c:v>102000</c:v>
                </c:pt>
                <c:pt idx="20">
                  <c:v>108000</c:v>
                </c:pt>
                <c:pt idx="21">
                  <c:v>120000</c:v>
                </c:pt>
                <c:pt idx="22">
                  <c:v>129000</c:v>
                </c:pt>
                <c:pt idx="23">
                  <c:v>137000</c:v>
                </c:pt>
                <c:pt idx="24">
                  <c:v>144500</c:v>
                </c:pt>
                <c:pt idx="25">
                  <c:v>153000</c:v>
                </c:pt>
                <c:pt idx="26">
                  <c:v>157000</c:v>
                </c:pt>
                <c:pt idx="27">
                  <c:v>155000</c:v>
                </c:pt>
                <c:pt idx="28">
                  <c:v>146322</c:v>
                </c:pt>
                <c:pt idx="29">
                  <c:v>150000</c:v>
                </c:pt>
                <c:pt idx="30">
                  <c:v>162406</c:v>
                </c:pt>
                <c:pt idx="31">
                  <c:v>170000</c:v>
                </c:pt>
                <c:pt idx="32">
                  <c:v>183000</c:v>
                </c:pt>
                <c:pt idx="33">
                  <c:v>200998</c:v>
                </c:pt>
                <c:pt idx="34">
                  <c:v>209887</c:v>
                </c:pt>
                <c:pt idx="35">
                  <c:v>213791</c:v>
                </c:pt>
                <c:pt idx="36">
                  <c:v>211416</c:v>
                </c:pt>
                <c:pt idx="37">
                  <c:v>208363</c:v>
                </c:pt>
                <c:pt idx="38">
                  <c:v>209689</c:v>
                </c:pt>
                <c:pt idx="39">
                  <c:v>227913</c:v>
                </c:pt>
                <c:pt idx="40">
                  <c:v>247212</c:v>
                </c:pt>
                <c:pt idx="41">
                  <c:v>279881</c:v>
                </c:pt>
                <c:pt idx="42">
                  <c:v>300529</c:v>
                </c:pt>
                <c:pt idx="43">
                  <c:v>318259</c:v>
                </c:pt>
                <c:pt idx="44">
                  <c:v>329342</c:v>
                </c:pt>
                <c:pt idx="45">
                  <c:v>341716</c:v>
                </c:pt>
                <c:pt idx="46">
                  <c:v>349867</c:v>
                </c:pt>
                <c:pt idx="47">
                  <c:v>361641</c:v>
                </c:pt>
                <c:pt idx="48">
                  <c:v>374855</c:v>
                </c:pt>
                <c:pt idx="49">
                  <c:v>392628</c:v>
                </c:pt>
                <c:pt idx="50">
                  <c:v>418933</c:v>
                </c:pt>
                <c:pt idx="51">
                  <c:v>433798</c:v>
                </c:pt>
                <c:pt idx="52">
                  <c:v>449758</c:v>
                </c:pt>
                <c:pt idx="53">
                  <c:v>464245</c:v>
                </c:pt>
                <c:pt idx="54">
                  <c:v>480569</c:v>
                </c:pt>
                <c:pt idx="55">
                  <c:v>498616</c:v>
                </c:pt>
                <c:pt idx="56">
                  <c:v>513059</c:v>
                </c:pt>
                <c:pt idx="57">
                  <c:v>528297</c:v>
                </c:pt>
                <c:pt idx="58">
                  <c:v>542432</c:v>
                </c:pt>
                <c:pt idx="59">
                  <c:v>558638</c:v>
                </c:pt>
                <c:pt idx="60">
                  <c:v>581436</c:v>
                </c:pt>
                <c:pt idx="61">
                  <c:v>599945</c:v>
                </c:pt>
                <c:pt idx="62">
                  <c:v>620827</c:v>
                </c:pt>
                <c:pt idx="63">
                  <c:v>639140</c:v>
                </c:pt>
                <c:pt idx="64">
                  <c:v>660259</c:v>
                </c:pt>
                <c:pt idx="65">
                  <c:v>682183</c:v>
                </c:pt>
                <c:pt idx="66">
                  <c:v>706372</c:v>
                </c:pt>
                <c:pt idx="67">
                  <c:v>725271</c:v>
                </c:pt>
                <c:pt idx="68">
                  <c:v>742493</c:v>
                </c:pt>
                <c:pt idx="69">
                  <c:v>761074</c:v>
                </c:pt>
                <c:pt idx="70">
                  <c:v>779373</c:v>
                </c:pt>
                <c:pt idx="71">
                  <c:v>796806</c:v>
                </c:pt>
                <c:pt idx="72">
                  <c:v>813704</c:v>
                </c:pt>
                <c:pt idx="73">
                  <c:v>834092</c:v>
                </c:pt>
                <c:pt idx="74">
                  <c:v>851547</c:v>
                </c:pt>
                <c:pt idx="75">
                  <c:v>875949</c:v>
                </c:pt>
                <c:pt idx="76">
                  <c:v>895740</c:v>
                </c:pt>
                <c:pt idx="77">
                  <c:v>907943</c:v>
                </c:pt>
                <c:pt idx="78">
                  <c:v>925571</c:v>
                </c:pt>
                <c:pt idx="79">
                  <c:v>961256</c:v>
                </c:pt>
                <c:pt idx="80">
                  <c:v>991047</c:v>
                </c:pt>
                <c:pt idx="81">
                  <c:v>1013033</c:v>
                </c:pt>
                <c:pt idx="82">
                  <c:v>1038747</c:v>
                </c:pt>
                <c:pt idx="83">
                  <c:v>1056888</c:v>
                </c:pt>
                <c:pt idx="84">
                  <c:v>1091056</c:v>
                </c:pt>
                <c:pt idx="85">
                  <c:v>1121230</c:v>
                </c:pt>
                <c:pt idx="86">
                  <c:v>1143333</c:v>
                </c:pt>
                <c:pt idx="87">
                  <c:v>1155810</c:v>
                </c:pt>
                <c:pt idx="88">
                  <c:v>1173558</c:v>
                </c:pt>
                <c:pt idx="89">
                  <c:v>1190102</c:v>
                </c:pt>
                <c:pt idx="90">
                  <c:v>1170936</c:v>
                </c:pt>
                <c:pt idx="91">
                  <c:v>1139887</c:v>
                </c:pt>
                <c:pt idx="92">
                  <c:v>1181072</c:v>
                </c:pt>
                <c:pt idx="93">
                  <c:v>1178243</c:v>
                </c:pt>
                <c:pt idx="94">
                  <c:v>1176738</c:v>
                </c:pt>
                <c:pt idx="95">
                  <c:v>1149217</c:v>
                </c:pt>
                <c:pt idx="96">
                  <c:v>1188492</c:v>
                </c:pt>
                <c:pt idx="97">
                  <c:v>1170501</c:v>
                </c:pt>
                <c:pt idx="98">
                  <c:v>1213600</c:v>
                </c:pt>
                <c:pt idx="99">
                  <c:v>1191498</c:v>
                </c:pt>
                <c:pt idx="100">
                  <c:v>1195849</c:v>
                </c:pt>
                <c:pt idx="101">
                  <c:v>1192239</c:v>
                </c:pt>
                <c:pt idx="102">
                  <c:v>1193088</c:v>
                </c:pt>
                <c:pt idx="103">
                  <c:v>1194513</c:v>
                </c:pt>
                <c:pt idx="104">
                  <c:v>1206066</c:v>
                </c:pt>
                <c:pt idx="105">
                  <c:v>1206419</c:v>
                </c:pt>
                <c:pt idx="106">
                  <c:v>1202063</c:v>
                </c:pt>
                <c:pt idx="107">
                  <c:v>1196423</c:v>
                </c:pt>
                <c:pt idx="108">
                  <c:v>1202151</c:v>
                </c:pt>
                <c:pt idx="109">
                  <c:v>1185074</c:v>
                </c:pt>
                <c:pt idx="110">
                  <c:v>1188539</c:v>
                </c:pt>
                <c:pt idx="111">
                  <c:v>1206029</c:v>
                </c:pt>
                <c:pt idx="112">
                  <c:v>1204577</c:v>
                </c:pt>
                <c:pt idx="113">
                  <c:v>1202938</c:v>
                </c:pt>
                <c:pt idx="114">
                  <c:v>1195107</c:v>
                </c:pt>
              </c:numCache>
            </c:numRef>
          </c:val>
          <c:smooth val="0"/>
          <c:extLst>
            <c:ext xmlns:c16="http://schemas.microsoft.com/office/drawing/2014/chart" uri="{C3380CC4-5D6E-409C-BE32-E72D297353CC}">
              <c16:uniqueId val="{00000002-EB17-461B-9373-F9A5836C2B86}"/>
            </c:ext>
          </c:extLst>
        </c:ser>
        <c:dLbls>
          <c:showLegendKey val="0"/>
          <c:showVal val="0"/>
          <c:showCatName val="0"/>
          <c:showSerName val="0"/>
          <c:showPercent val="0"/>
          <c:showBubbleSize val="0"/>
        </c:dLbls>
        <c:marker val="1"/>
        <c:smooth val="0"/>
        <c:axId val="538477224"/>
        <c:axId val="538477552"/>
      </c:lineChart>
      <c:lineChart>
        <c:grouping val="standard"/>
        <c:varyColors val="0"/>
        <c:ser>
          <c:idx val="0"/>
          <c:order val="3"/>
          <c:tx>
            <c:v>Annual Fund</c:v>
          </c:tx>
          <c:spPr>
            <a:ln w="28575" cap="rnd">
              <a:solidFill>
                <a:srgbClr val="F7A81B"/>
              </a:solidFill>
              <a:round/>
            </a:ln>
            <a:effectLst/>
          </c:spPr>
          <c:marker>
            <c:symbol val="none"/>
          </c:marker>
          <c:val>
            <c:numRef>
              <c:f>'WW 1 July All History'!$K$2:$K$116</c:f>
              <c:numCache>
                <c:formatCode>General</c:formatCode>
                <c:ptCount val="115"/>
                <c:pt idx="44" formatCode="&quot;$&quot;#,##0">
                  <c:v>318019</c:v>
                </c:pt>
                <c:pt idx="45" formatCode="&quot;$&quot;#,##0">
                  <c:v>172176</c:v>
                </c:pt>
                <c:pt idx="46" formatCode="&quot;$&quot;#,##0">
                  <c:v>265366</c:v>
                </c:pt>
                <c:pt idx="47" formatCode="&quot;$&quot;#,##0">
                  <c:v>308643</c:v>
                </c:pt>
                <c:pt idx="48" formatCode="&quot;$&quot;#,##0">
                  <c:v>274169</c:v>
                </c:pt>
                <c:pt idx="49" formatCode="&quot;$&quot;#,##0">
                  <c:v>283945</c:v>
                </c:pt>
                <c:pt idx="50" formatCode="&quot;$&quot;#,##0">
                  <c:v>518191</c:v>
                </c:pt>
                <c:pt idx="51" formatCode="&quot;$&quot;#,##0">
                  <c:v>480323</c:v>
                </c:pt>
                <c:pt idx="52" formatCode="&quot;$&quot;#,##0">
                  <c:v>537703</c:v>
                </c:pt>
                <c:pt idx="53" formatCode="&quot;$&quot;#,##0">
                  <c:v>571250</c:v>
                </c:pt>
                <c:pt idx="54" formatCode="&quot;$&quot;#,##0">
                  <c:v>624711</c:v>
                </c:pt>
                <c:pt idx="55" formatCode="&quot;$&quot;#,##0">
                  <c:v>695749</c:v>
                </c:pt>
                <c:pt idx="56" formatCode="&quot;$&quot;#,##0">
                  <c:v>825501</c:v>
                </c:pt>
                <c:pt idx="57" formatCode="&quot;$&quot;#,##0">
                  <c:v>916927</c:v>
                </c:pt>
                <c:pt idx="58" formatCode="&quot;$&quot;#,##0">
                  <c:v>958559</c:v>
                </c:pt>
                <c:pt idx="59" formatCode="&quot;$&quot;#,##0">
                  <c:v>997303</c:v>
                </c:pt>
                <c:pt idx="60" formatCode="&quot;$&quot;#,##0">
                  <c:v>1072508</c:v>
                </c:pt>
                <c:pt idx="61" formatCode="&quot;$&quot;#,##0">
                  <c:v>1143727</c:v>
                </c:pt>
                <c:pt idx="62" formatCode="&quot;$&quot;#,##0">
                  <c:v>1176235</c:v>
                </c:pt>
                <c:pt idx="63" formatCode="&quot;$&quot;#,##0">
                  <c:v>1184023</c:v>
                </c:pt>
                <c:pt idx="64" formatCode="&quot;$&quot;#,##0">
                  <c:v>1536325</c:v>
                </c:pt>
                <c:pt idx="65" formatCode="&quot;$&quot;#,##0">
                  <c:v>1946402</c:v>
                </c:pt>
                <c:pt idx="66" formatCode="&quot;$&quot;#,##0">
                  <c:v>2461463</c:v>
                </c:pt>
                <c:pt idx="67" formatCode="&quot;$&quot;#,##0">
                  <c:v>3454837</c:v>
                </c:pt>
                <c:pt idx="68" formatCode="&quot;$&quot;#,##0">
                  <c:v>4422214</c:v>
                </c:pt>
                <c:pt idx="69" formatCode="&quot;$&quot;#,##0">
                  <c:v>5878320</c:v>
                </c:pt>
                <c:pt idx="70" formatCode="&quot;$&quot;#,##0">
                  <c:v>7115856</c:v>
                </c:pt>
                <c:pt idx="71" formatCode="&quot;$&quot;#,##0">
                  <c:v>8358319</c:v>
                </c:pt>
                <c:pt idx="72" formatCode="&quot;$&quot;#,##0">
                  <c:v>10104473</c:v>
                </c:pt>
                <c:pt idx="73" formatCode="&quot;$&quot;#,##0">
                  <c:v>11928204</c:v>
                </c:pt>
                <c:pt idx="74" formatCode="&quot;$&quot;#,##0">
                  <c:v>15264924</c:v>
                </c:pt>
                <c:pt idx="75" formatCode="&quot;$&quot;#,##0">
                  <c:v>16175119</c:v>
                </c:pt>
                <c:pt idx="76" formatCode="&quot;$&quot;#,##0">
                  <c:v>16619485</c:v>
                </c:pt>
                <c:pt idx="77" formatCode="&quot;$&quot;#,##0">
                  <c:v>17636350</c:v>
                </c:pt>
                <c:pt idx="78" formatCode="&quot;$&quot;#,##0">
                  <c:v>19035106</c:v>
                </c:pt>
                <c:pt idx="79" formatCode="&quot;$&quot;#,##0">
                  <c:v>21913289</c:v>
                </c:pt>
                <c:pt idx="80" formatCode="&quot;$&quot;#,##0">
                  <c:v>24311364</c:v>
                </c:pt>
                <c:pt idx="81" formatCode="&quot;$&quot;#,##0">
                  <c:v>26587000</c:v>
                </c:pt>
                <c:pt idx="82" formatCode="&quot;$&quot;#,##0">
                  <c:v>24095000</c:v>
                </c:pt>
                <c:pt idx="83" formatCode="&quot;$&quot;#,##0">
                  <c:v>15793000</c:v>
                </c:pt>
                <c:pt idx="84" formatCode="&quot;$&quot;#,##0">
                  <c:v>23305000</c:v>
                </c:pt>
                <c:pt idx="85" formatCode="&quot;$&quot;#,##0">
                  <c:v>30683644.82</c:v>
                </c:pt>
                <c:pt idx="86" formatCode="&quot;$&quot;#,##0">
                  <c:v>35290157.020000003</c:v>
                </c:pt>
                <c:pt idx="87" formatCode="&quot;$&quot;#,##0">
                  <c:v>40639385.75</c:v>
                </c:pt>
                <c:pt idx="88" formatCode="&quot;$&quot;#,##0">
                  <c:v>44344795.969999999</c:v>
                </c:pt>
                <c:pt idx="89" formatCode="&quot;$&quot;#,##0">
                  <c:v>48377219.350000001</c:v>
                </c:pt>
                <c:pt idx="90" formatCode="&quot;$&quot;#,##0">
                  <c:v>52561869.159999996</c:v>
                </c:pt>
                <c:pt idx="91" formatCode="&quot;$&quot;#,##0">
                  <c:v>56120372.75</c:v>
                </c:pt>
                <c:pt idx="92" formatCode="&quot;$&quot;#,##0">
                  <c:v>60079262.75</c:v>
                </c:pt>
                <c:pt idx="93" formatCode="&quot;$&quot;#,##0">
                  <c:v>56422191.539999999</c:v>
                </c:pt>
                <c:pt idx="94" formatCode="&quot;$&quot;#,##0">
                  <c:v>55802805.100000001</c:v>
                </c:pt>
                <c:pt idx="95" formatCode="&quot;$&quot;#,##0">
                  <c:v>59820586.82</c:v>
                </c:pt>
                <c:pt idx="96" formatCode="&quot;$&quot;#,##0">
                  <c:v>61100000</c:v>
                </c:pt>
                <c:pt idx="97" formatCode="&quot;$&quot;#,##0">
                  <c:v>67500000</c:v>
                </c:pt>
                <c:pt idx="98" formatCode="&quot;$&quot;#,##0">
                  <c:v>55800000</c:v>
                </c:pt>
                <c:pt idx="99" formatCode="&quot;$&quot;#,##0">
                  <c:v>70500000</c:v>
                </c:pt>
                <c:pt idx="100" formatCode="&quot;$&quot;#,##0">
                  <c:v>84700000</c:v>
                </c:pt>
                <c:pt idx="101" formatCode="&quot;$&quot;#,##0">
                  <c:v>92600000</c:v>
                </c:pt>
                <c:pt idx="102" formatCode="&quot;$&quot;#,##0">
                  <c:v>102800000</c:v>
                </c:pt>
                <c:pt idx="103" formatCode="&quot;$&quot;#,##0">
                  <c:v>114800000</c:v>
                </c:pt>
                <c:pt idx="104" formatCode="&quot;$&quot;#,##0">
                  <c:v>99300000</c:v>
                </c:pt>
                <c:pt idx="105" formatCode="&quot;$&quot;#,##0">
                  <c:v>100400000</c:v>
                </c:pt>
                <c:pt idx="106" formatCode="&quot;$&quot;#,##0">
                  <c:v>107733000</c:v>
                </c:pt>
                <c:pt idx="107" formatCode="&quot;$&quot;#,##0">
                  <c:v>110100000</c:v>
                </c:pt>
                <c:pt idx="108" formatCode="&quot;$&quot;#,##0">
                  <c:v>115100000</c:v>
                </c:pt>
                <c:pt idx="109" formatCode="&quot;$&quot;#,##0">
                  <c:v>116600000</c:v>
                </c:pt>
                <c:pt idx="110" formatCode="&quot;$&quot;#,##0">
                  <c:v>122900000</c:v>
                </c:pt>
                <c:pt idx="111" formatCode="&quot;$&quot;#,##0">
                  <c:v>120100000</c:v>
                </c:pt>
                <c:pt idx="112" formatCode="&quot;$&quot;#,##0">
                  <c:v>140200000</c:v>
                </c:pt>
                <c:pt idx="113" formatCode="&quot;$&quot;#,##0">
                  <c:v>131400000</c:v>
                </c:pt>
                <c:pt idx="114" formatCode="&quot;$&quot;#,##0">
                  <c:v>126100000</c:v>
                </c:pt>
              </c:numCache>
            </c:numRef>
          </c:val>
          <c:smooth val="0"/>
          <c:extLst>
            <c:ext xmlns:c16="http://schemas.microsoft.com/office/drawing/2014/chart" uri="{C3380CC4-5D6E-409C-BE32-E72D297353CC}">
              <c16:uniqueId val="{00000003-EB17-461B-9373-F9A5836C2B86}"/>
            </c:ext>
          </c:extLst>
        </c:ser>
        <c:dLbls>
          <c:showLegendKey val="0"/>
          <c:showVal val="0"/>
          <c:showCatName val="0"/>
          <c:showSerName val="0"/>
          <c:showPercent val="0"/>
          <c:showBubbleSize val="0"/>
        </c:dLbls>
        <c:marker val="1"/>
        <c:smooth val="0"/>
        <c:axId val="640408896"/>
        <c:axId val="640407912"/>
      </c:lineChart>
      <c:catAx>
        <c:axId val="53847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477552"/>
        <c:crosses val="autoZero"/>
        <c:auto val="1"/>
        <c:lblAlgn val="ctr"/>
        <c:lblOffset val="100"/>
        <c:noMultiLvlLbl val="0"/>
      </c:catAx>
      <c:valAx>
        <c:axId val="5384775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477224"/>
        <c:crosses val="autoZero"/>
        <c:crossBetween val="between"/>
      </c:valAx>
      <c:valAx>
        <c:axId val="640407912"/>
        <c:scaling>
          <c:orientation val="minMax"/>
          <c:max val="1600000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0408896"/>
        <c:crosses val="max"/>
        <c:crossBetween val="between"/>
      </c:valAx>
      <c:catAx>
        <c:axId val="640408896"/>
        <c:scaling>
          <c:orientation val="minMax"/>
        </c:scaling>
        <c:delete val="1"/>
        <c:axPos val="b"/>
        <c:majorTickMark val="out"/>
        <c:minorTickMark val="none"/>
        <c:tickLblPos val="nextTo"/>
        <c:crossAx val="640407912"/>
        <c:crosses val="autoZero"/>
        <c:auto val="1"/>
        <c:lblAlgn val="ctr"/>
        <c:lblOffset val="100"/>
        <c:noMultiLvlLbl val="0"/>
      </c:catAx>
      <c:spPr>
        <a:noFill/>
        <a:ln>
          <a:noFill/>
        </a:ln>
        <a:effectLst/>
      </c:spPr>
    </c:plotArea>
    <c:legend>
      <c:legendPos val="b"/>
      <c:layout>
        <c:manualLayout>
          <c:xMode val="edge"/>
          <c:yMode val="edge"/>
          <c:x val="0.35790812329753108"/>
          <c:y val="0.94727624608991901"/>
          <c:w val="0.39130540586238777"/>
          <c:h val="3.88946439603086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1-25T19:05:25.796" idx="1">
    <p:pos x="10" y="10"/>
    <p:text/>
    <p:extLst>
      <p:ext uri="{C676402C-5697-4E1C-873F-D02D1690AC5C}">
        <p15:threadingInfo xmlns:p15="http://schemas.microsoft.com/office/powerpoint/2012/main" timeZoneBias="300"/>
      </p:ext>
    </p:extLst>
  </p:cm>
  <p:cm authorId="1" dt="2021-01-25T19:12:16.623" idx="3">
    <p:pos x="106" y="106"/>
    <p:text/>
    <p:extLst>
      <p:ext uri="{C676402C-5697-4E1C-873F-D02D1690AC5C}">
        <p15:threadingInfo xmlns:p15="http://schemas.microsoft.com/office/powerpoint/2012/main" timeZoneBias="300"/>
      </p:ext>
    </p:extLst>
  </p:cm>
</p:cmLst>
</file>

<file path=ppt/drawings/drawing1.xml><?xml version="1.0" encoding="utf-8"?>
<c:userShapes xmlns:c="http://schemas.openxmlformats.org/drawingml/2006/chart">
  <cdr:relSizeAnchor xmlns:cdr="http://schemas.openxmlformats.org/drawingml/2006/chartDrawing">
    <cdr:from>
      <cdr:x>0.91961</cdr:x>
      <cdr:y>0.24933</cdr:y>
    </cdr:from>
    <cdr:to>
      <cdr:x>0.94348</cdr:x>
      <cdr:y>0.66524</cdr:y>
    </cdr:to>
    <cdr:sp macro="" textlink="">
      <cdr:nvSpPr>
        <cdr:cNvPr id="2" name="Arrow: Up 1">
          <a:extLst xmlns:a="http://schemas.openxmlformats.org/drawingml/2006/main">
            <a:ext uri="{FF2B5EF4-FFF2-40B4-BE49-F238E27FC236}">
              <a16:creationId xmlns:a16="http://schemas.microsoft.com/office/drawing/2014/main" id="{1BC67EC5-7676-4CD4-B289-C50EF2978877}"/>
            </a:ext>
          </a:extLst>
        </cdr:cNvPr>
        <cdr:cNvSpPr/>
      </cdr:nvSpPr>
      <cdr:spPr>
        <a:xfrm xmlns:a="http://schemas.openxmlformats.org/drawingml/2006/main">
          <a:off x="9485221" y="1373856"/>
          <a:ext cx="246221" cy="2291692"/>
        </a:xfrm>
        <a:prstGeom xmlns:a="http://schemas.openxmlformats.org/drawingml/2006/main" prst="upArrow">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highlight>
              <a:srgbClr val="FF0000"/>
            </a:highlight>
          </a:endParaRPr>
        </a:p>
      </cdr:txBody>
    </cdr:sp>
  </cdr:relSizeAnchor>
  <cdr:relSizeAnchor xmlns:cdr="http://schemas.openxmlformats.org/drawingml/2006/chartDrawing">
    <cdr:from>
      <cdr:x>0.8559</cdr:x>
      <cdr:y>0.6669</cdr:y>
    </cdr:from>
    <cdr:to>
      <cdr:x>0.94005</cdr:x>
      <cdr:y>0.72222</cdr:y>
    </cdr:to>
    <cdr:sp macro="" textlink="">
      <cdr:nvSpPr>
        <cdr:cNvPr id="3" name="Flowchart: Process 2">
          <a:extLst xmlns:a="http://schemas.openxmlformats.org/drawingml/2006/main">
            <a:ext uri="{FF2B5EF4-FFF2-40B4-BE49-F238E27FC236}">
              <a16:creationId xmlns:a16="http://schemas.microsoft.com/office/drawing/2014/main" id="{BD3D829A-1935-4FD3-BB90-083A949D35DB}"/>
            </a:ext>
          </a:extLst>
        </cdr:cNvPr>
        <cdr:cNvSpPr/>
      </cdr:nvSpPr>
      <cdr:spPr>
        <a:xfrm xmlns:a="http://schemas.openxmlformats.org/drawingml/2006/main">
          <a:off x="8828093" y="3674690"/>
          <a:ext cx="868017" cy="304799"/>
        </a:xfrm>
        <a:prstGeom xmlns:a="http://schemas.openxmlformats.org/drawingml/2006/main" prst="flowChartProcess">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1200" b="1" dirty="0"/>
            <a:t>COVID-19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53786F-FDA2-4B82-90E1-1B8079F870C5}" type="datetimeFigureOut">
              <a:rPr lang="en-US" smtClean="0"/>
              <a:t>2/8/2021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9E82BD-5AA2-4BBA-B692-FE6D0AFF5DDA}" type="slidenum">
              <a:rPr lang="en-US" smtClean="0"/>
              <a:t>‹#›</a:t>
            </a:fld>
            <a:endParaRPr lang="en-US" dirty="0"/>
          </a:p>
        </p:txBody>
      </p:sp>
    </p:spTree>
    <p:extLst>
      <p:ext uri="{BB962C8B-B14F-4D97-AF65-F5344CB8AC3E}">
        <p14:creationId xmlns:p14="http://schemas.microsoft.com/office/powerpoint/2010/main" val="206879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17"/>
              </a:lnSpc>
              <a:spcBef>
                <a:spcPts val="654"/>
              </a:spcBef>
            </a:pPr>
            <a:r>
              <a:rPr lang="en-US" dirty="0">
                <a:solidFill>
                  <a:srgbClr val="505050"/>
                </a:solidFill>
                <a:latin typeface="Georgia"/>
                <a:ea typeface="Times New Roman"/>
                <a:cs typeface="Times New Roman"/>
              </a:rPr>
              <a:t>( </a:t>
            </a:r>
            <a:r>
              <a:rPr lang="en-US" b="1" dirty="0">
                <a:solidFill>
                  <a:srgbClr val="505050"/>
                </a:solidFill>
                <a:latin typeface="Georgia"/>
                <a:ea typeface="Times New Roman"/>
                <a:cs typeface="Times New Roman"/>
              </a:rPr>
              <a:t>JIM</a:t>
            </a:r>
            <a:r>
              <a:rPr lang="en-US" dirty="0">
                <a:solidFill>
                  <a:srgbClr val="505050"/>
                </a:solidFill>
                <a:latin typeface="Georgia"/>
                <a:ea typeface="Times New Roman"/>
                <a:cs typeface="Times New Roman"/>
              </a:rPr>
              <a:t> ) Let’s remind ourselves why we are so blessed with the matching funds through our annual giving. The Fund Managers and Board of Directors ha e wisely and efficiently received recognition from around the world for the outcomes and stewardship of our contributions. A</a:t>
            </a:r>
            <a:r>
              <a:rPr lang="en-US" dirty="0"/>
              <a:t>ward winning global organization graded because how well we are stewards of your money. 92% of TRF funds go to programs, Charity Navigator rates over 9000 charities and only about 60 receive a four star rating. TRF has received the 4 star rating for 12 years in a row. Only 1% of charities evaluated by Charity Navigator have received10 consecutive years with a 4-star rating. There are over a million U.S. charities and TRF is #1on GuideStar's website as one of the ten best charities that everyone has heard of. This is why we are promoting TRF Legacy Fund opportunities.</a:t>
            </a:r>
          </a:p>
        </p:txBody>
      </p:sp>
      <p:sp>
        <p:nvSpPr>
          <p:cNvPr id="4" name="Slide Number Placeholder 3"/>
          <p:cNvSpPr>
            <a:spLocks noGrp="1"/>
          </p:cNvSpPr>
          <p:nvPr>
            <p:ph type="sldNum" sz="quarter" idx="10"/>
          </p:nvPr>
        </p:nvSpPr>
        <p:spPr/>
        <p:txBody>
          <a:bodyPr/>
          <a:lstStyle/>
          <a:p>
            <a:pPr defTabSz="997039" eaLnBrk="0" fontAlgn="base" hangingPunct="0">
              <a:spcBef>
                <a:spcPct val="0"/>
              </a:spcBef>
              <a:spcAft>
                <a:spcPct val="0"/>
              </a:spcAft>
              <a:defRPr/>
            </a:pPr>
            <a:fld id="{8BAB0936-A299-40F2-A345-9E79BAA43F3C}" type="slidenum">
              <a:rPr lang="en-US">
                <a:solidFill>
                  <a:prstClr val="black"/>
                </a:solidFill>
                <a:latin typeface="Arial" panose="020B0604020202020204" pitchFamily="34" charset="0"/>
                <a:ea typeface="MS PGothic" panose="020B0600070205080204" pitchFamily="34" charset="-128"/>
              </a:rPr>
              <a:pPr defTabSz="997039" eaLnBrk="0" fontAlgn="base" hangingPunct="0">
                <a:spcBef>
                  <a:spcPct val="0"/>
                </a:spcBef>
                <a:spcAft>
                  <a:spcPct val="0"/>
                </a:spcAft>
                <a:defRPr/>
              </a:pPr>
              <a:t>6</a:t>
            </a:fld>
            <a:endParaRPr lang="en-US" dirty="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36969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9E82BD-5AA2-4BBA-B692-FE6D0AFF5DDA}" type="slidenum">
              <a:rPr lang="en-US" smtClean="0"/>
              <a:t>7</a:t>
            </a:fld>
            <a:endParaRPr lang="en-US" dirty="0"/>
          </a:p>
        </p:txBody>
      </p:sp>
    </p:spTree>
    <p:extLst>
      <p:ext uri="{BB962C8B-B14F-4D97-AF65-F5344CB8AC3E}">
        <p14:creationId xmlns:p14="http://schemas.microsoft.com/office/powerpoint/2010/main" val="193304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What impact have worldwide events had on Membership and Giving in the past?</a:t>
            </a:r>
          </a:p>
          <a:p>
            <a:pPr marL="174708" indent="-174708">
              <a:buFont typeface="Arial" panose="020B0604020202020204" pitchFamily="34" charset="0"/>
              <a:buChar char="•"/>
            </a:pPr>
            <a:r>
              <a:rPr lang="en-US" dirty="0"/>
              <a:t>Membership over the years shown alongside economic &amp; health events</a:t>
            </a:r>
          </a:p>
          <a:p>
            <a:pPr marL="174708" indent="-174708">
              <a:buFont typeface="Arial" panose="020B0604020202020204" pitchFamily="34" charset="0"/>
              <a:buChar char="•"/>
            </a:pPr>
            <a:r>
              <a:rPr lang="en-US" dirty="0"/>
              <a:t>Giving Amounts those years alongside economic &amp; health events</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72D0A19B-453D-4DC4-BE54-BEA6B91895FB}" type="slidenum">
              <a:rPr lang="en-US">
                <a:solidFill>
                  <a:prstClr val="black"/>
                </a:solidFill>
                <a:latin typeface="Calibri" panose="020F0502020204030204"/>
              </a:rPr>
              <a:pPr defTabSz="931774">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14519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000000"/>
                </a:solidFill>
                <a:latin typeface="Arial" pitchFamily="34" charset="0"/>
                <a:ea typeface="ＭＳ Ｐゴシック" pitchFamily="34" charset="-128"/>
                <a:cs typeface="ヒラギノ角ゴ Pro W3" pitchFamily="-84" charset="-128"/>
              </a:rPr>
              <a:t>*  The 1917 convention delegates agreed with Arch’s vision and voted to amend the Rotary constitution to establish an endowment fund. </a:t>
            </a:r>
          </a:p>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This fund was “to be made up of contributions from clubs, individuals, estates and other sources.” </a:t>
            </a:r>
          </a:p>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The fund’s principal was to remain intact, with only the interest used to further Rotary’s goals. The delegates named Rotary’s Board of Directors as trustees of the fund.</a:t>
            </a:r>
          </a:p>
          <a:p>
            <a:pPr marL="171450" indent="-171450">
              <a:buFont typeface="Arial" panose="020B0604020202020204" pitchFamily="34" charset="0"/>
              <a:buChar char="•"/>
            </a:pPr>
            <a:r>
              <a:rPr lang="en-US" altLang="en-US" dirty="0">
                <a:solidFill>
                  <a:srgbClr val="000000"/>
                </a:solidFill>
                <a:latin typeface="Arial" pitchFamily="34" charset="0"/>
                <a:ea typeface="ＭＳ Ｐゴシック" pitchFamily="34" charset="-128"/>
                <a:cs typeface="ヒラギノ角ゴ Pro W3" pitchFamily="-84" charset="-128"/>
              </a:rPr>
              <a:t>Although this fund started the Foundation, it is not the same as today’s Endowment Fund, which was established in the 1980s.</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2/8/2021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12</a:t>
            </a:fld>
            <a:endParaRPr lang="en-US" dirty="0"/>
          </a:p>
        </p:txBody>
      </p:sp>
    </p:spTree>
    <p:extLst>
      <p:ext uri="{BB962C8B-B14F-4D97-AF65-F5344CB8AC3E}">
        <p14:creationId xmlns:p14="http://schemas.microsoft.com/office/powerpoint/2010/main" val="62484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RICH )  We are announcing a 12 month Campaign to continue the awareness of the value of the TRF.</a:t>
            </a:r>
          </a:p>
          <a:p>
            <a:r>
              <a:rPr lang="en-US" dirty="0"/>
              <a:t>In November 2021, we will have a spectacular event to recognize and present appreciation to our donors to the TRF. </a:t>
            </a:r>
          </a:p>
          <a:p>
            <a:r>
              <a:rPr lang="en-US" dirty="0"/>
              <a:t>The legacy funds campaign will be significant on this evening, as we have not had a campaign of this sort in recent memory. </a:t>
            </a:r>
          </a:p>
        </p:txBody>
      </p:sp>
      <p:sp>
        <p:nvSpPr>
          <p:cNvPr id="4" name="Slide Number Placeholder 3"/>
          <p:cNvSpPr>
            <a:spLocks noGrp="1"/>
          </p:cNvSpPr>
          <p:nvPr>
            <p:ph type="sldNum" sz="quarter" idx="5"/>
          </p:nvPr>
        </p:nvSpPr>
        <p:spPr/>
        <p:txBody>
          <a:bodyPr/>
          <a:lstStyle/>
          <a:p>
            <a:pPr defTabSz="931774">
              <a:defRPr/>
            </a:pPr>
            <a:fld id="{DB827055-821E-4F6B-AAA9-2685E1493D9C}" type="slidenum">
              <a:rPr lang="en-US">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58391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itchFamily="34" charset="0"/>
                <a:ea typeface="ＭＳ Ｐゴシック" pitchFamily="34" charset="-128"/>
                <a:cs typeface="ヒラギノ角ゴ Pro W3" pitchFamily="-84" charset="-128"/>
              </a:rPr>
              <a:t>*  The Foundation’s first form of donor recognition was Paul Harris Fellow recognition, which the Foundation began using in 1957</a:t>
            </a:r>
            <a:r>
              <a:rPr lang="en-US" altLang="en-US" b="1" dirty="0">
                <a:latin typeface="Arial" pitchFamily="34" charset="0"/>
                <a:ea typeface="ＭＳ Ｐゴシック" pitchFamily="34" charset="-128"/>
                <a:cs typeface="ヒラギノ角ゴ Pro W3" pitchFamily="-84" charset="-128"/>
              </a:rPr>
              <a:t> </a:t>
            </a:r>
            <a:r>
              <a:rPr lang="en-US" altLang="en-US" b="0" dirty="0">
                <a:latin typeface="Arial" pitchFamily="34" charset="0"/>
                <a:ea typeface="ＭＳ Ｐゴシック" pitchFamily="34" charset="-128"/>
                <a:cs typeface="ヒラギノ角ゴ Pro W3" pitchFamily="-84" charset="-128"/>
              </a:rPr>
              <a:t>to</a:t>
            </a:r>
            <a:r>
              <a:rPr lang="en-US" altLang="en-US" b="0" baseline="0" dirty="0">
                <a:latin typeface="Arial" pitchFamily="34" charset="0"/>
                <a:ea typeface="ＭＳ Ｐゴシック" pitchFamily="34" charset="-128"/>
                <a:cs typeface="ヒラギノ角ゴ Pro W3" pitchFamily="-84" charset="-128"/>
              </a:rPr>
              <a:t> express appreciation for</a:t>
            </a:r>
            <a:r>
              <a:rPr lang="en-US" altLang="en-US" dirty="0">
                <a:latin typeface="Arial" pitchFamily="34" charset="0"/>
                <a:ea typeface="ＭＳ Ｐゴシック" pitchFamily="34" charset="-128"/>
                <a:cs typeface="ヒラギノ角ゴ Pro W3" pitchFamily="-84" charset="-128"/>
              </a:rPr>
              <a:t> donations of more than $1,000. Donors</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are named</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Multiple Paul Harris Fellows with each additional eligible gift of $1,000. Donors may also name another person as a Paul Harris Fellow by donating in his or her honor.</a:t>
            </a:r>
          </a:p>
          <a:p>
            <a:r>
              <a:rPr lang="en-US" altLang="en-US" dirty="0">
                <a:latin typeface="Arial" pitchFamily="34" charset="0"/>
                <a:ea typeface="ＭＳ Ｐゴシック" pitchFamily="34" charset="-128"/>
                <a:cs typeface="ヒラギノ角ゴ Pro W3" pitchFamily="-84" charset="-128"/>
              </a:rPr>
              <a:t>*  The number of Paul Harris Fellows reached the 1 million mark in 2006, and more than 1.5 million have been named to date</a:t>
            </a:r>
          </a:p>
          <a:p>
            <a:r>
              <a:rPr lang="en-US" altLang="en-US" baseline="0" dirty="0">
                <a:latin typeface="Arial" pitchFamily="34" charset="0"/>
                <a:ea typeface="ＭＳ Ｐゴシック" pitchFamily="34" charset="-128"/>
                <a:cs typeface="ヒラギノ角ゴ Pro W3" pitchFamily="-84" charset="-128"/>
              </a:rPr>
              <a:t>*  Apart from being Paul Harris Fellows, some donors become members of the </a:t>
            </a:r>
            <a:r>
              <a:rPr lang="en-US" altLang="en-US" dirty="0">
                <a:latin typeface="Arial" pitchFamily="34" charset="0"/>
                <a:ea typeface="ＭＳ Ｐゴシック" pitchFamily="34" charset="-128"/>
                <a:cs typeface="ヒラギノ角ゴ Pro W3" pitchFamily="-84" charset="-128"/>
              </a:rPr>
              <a:t>Paul Harris Society. These are Rotary members and friends of Rotary who contribute $1,000 or more </a:t>
            </a:r>
            <a:r>
              <a:rPr lang="en-US" altLang="en-US" i="1" u="none" dirty="0">
                <a:latin typeface="Arial" pitchFamily="34" charset="0"/>
                <a:ea typeface="ＭＳ Ｐゴシック" pitchFamily="34" charset="-128"/>
                <a:cs typeface="ヒラギノ角ゴ Pro W3" pitchFamily="-84" charset="-128"/>
              </a:rPr>
              <a:t>yearly</a:t>
            </a:r>
            <a:r>
              <a:rPr lang="en-US" altLang="en-US" dirty="0">
                <a:latin typeface="Arial" pitchFamily="34" charset="0"/>
                <a:ea typeface="ＭＳ Ｐゴシック" pitchFamily="34" charset="-128"/>
                <a:cs typeface="ヒラギノ角ゴ Pro W3" pitchFamily="-84" charset="-128"/>
              </a:rPr>
              <a:t> to the Annual Fund, PolioPlus, or approved Foundation global grants. This form of recognition was administered by districts until 2013, when the Foundation adopted the Paul Harris Society as one of its official programs.</a:t>
            </a:r>
          </a:p>
          <a:p>
            <a:r>
              <a:rPr lang="en-US" altLang="en-US" dirty="0">
                <a:latin typeface="Arial" pitchFamily="34" charset="0"/>
                <a:ea typeface="ＭＳ Ｐゴシック" pitchFamily="34" charset="-128"/>
                <a:cs typeface="ヒラギノ角ゴ Pro W3" pitchFamily="-84" charset="-128"/>
              </a:rPr>
              <a:t>*  In the 1980s, the Foundation began recognizing contributors who make eligible cumulative donations of $10,000 as Major Donors. </a:t>
            </a:r>
          </a:p>
          <a:p>
            <a:r>
              <a:rPr lang="en-US" altLang="en-US" b="1"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In 1984-85, the Foundation established Benefactor recognition for donors who either include the Endowment Fund as a beneficiary in their estate plans or donate $1,000 or more to the fund outright.</a:t>
            </a:r>
          </a:p>
          <a:p>
            <a:r>
              <a:rPr lang="en-US" altLang="en-US" dirty="0">
                <a:latin typeface="Arial" pitchFamily="34" charset="0"/>
                <a:ea typeface="ＭＳ Ｐゴシック" pitchFamily="34" charset="-128"/>
                <a:cs typeface="ヒラギノ角ゴ Pro W3" pitchFamily="-84" charset="-128"/>
              </a:rPr>
              <a:t>*  In 1999, the Trustees started the Bequest Society, which recognizes those who give at least $10,000 to The Rotary Foundation through their estate plans.</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EXTRAS: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latin typeface="Arial" pitchFamily="34" charset="0"/>
                <a:ea typeface="ＭＳ Ｐゴシック" pitchFamily="34" charset="-128"/>
                <a:cs typeface="ヒラギノ角ゴ Pro W3" pitchFamily="-84" charset="-128"/>
              </a:rPr>
              <a:t>Learn about donor recognition at www.rotary.org/take-action/give/recognition</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Read more Paul Harris Fellow history at www.rotary.org/history-paul-harris-fellow-recognition </a:t>
            </a:r>
          </a:p>
          <a:p>
            <a:endParaRPr lang="en-US" altLang="en-US" dirty="0">
              <a:latin typeface="Arial" pitchFamily="34" charset="0"/>
              <a:ea typeface="ＭＳ Ｐゴシック" pitchFamily="34" charset="-128"/>
              <a:cs typeface="ヒラギノ角ゴ Pro W3" pitchFamily="-84" charset="-128"/>
            </a:endParaRPr>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2/8/2021</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19</a:t>
            </a:fld>
            <a:endParaRPr lang="en-US" dirty="0"/>
          </a:p>
        </p:txBody>
      </p:sp>
    </p:spTree>
    <p:extLst>
      <p:ext uri="{BB962C8B-B14F-4D97-AF65-F5344CB8AC3E}">
        <p14:creationId xmlns:p14="http://schemas.microsoft.com/office/powerpoint/2010/main" val="27906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C71A6815-E7B7-48C5-8C03-44272788FB2E}" type="slidenum">
              <a:rPr lang="en-US" altLang="en-US">
                <a:solidFill>
                  <a:prstClr val="black"/>
                </a:solidFill>
                <a:latin typeface="Calibri" panose="020F0502020204030204"/>
              </a:rPr>
              <a:pPr defTabSz="931774">
                <a:defRPr/>
              </a:pPr>
              <a:t>21</a:t>
            </a:fld>
            <a:endParaRPr lang="en-US" altLang="en-US" dirty="0">
              <a:solidFill>
                <a:prstClr val="black"/>
              </a:solidFill>
              <a:latin typeface="Calibri" panose="020F0502020204030204"/>
            </a:endParaRPr>
          </a:p>
        </p:txBody>
      </p:sp>
    </p:spTree>
    <p:extLst>
      <p:ext uri="{BB962C8B-B14F-4D97-AF65-F5344CB8AC3E}">
        <p14:creationId xmlns:p14="http://schemas.microsoft.com/office/powerpoint/2010/main" val="2668778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FCF130-1822-431A-828B-A3E638640919}" type="slidenum">
              <a:rPr lang="en-US" smtClean="0"/>
              <a:t>26</a:t>
            </a:fld>
            <a:endParaRPr lang="en-US" dirty="0"/>
          </a:p>
        </p:txBody>
      </p:sp>
    </p:spTree>
    <p:extLst>
      <p:ext uri="{BB962C8B-B14F-4D97-AF65-F5344CB8AC3E}">
        <p14:creationId xmlns:p14="http://schemas.microsoft.com/office/powerpoint/2010/main" val="2520498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49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8779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247306057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701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609601" y="1600201"/>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3370179" y="1606712"/>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1957089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Calibri" panose="020F0502020204030204"/>
                <a:ea typeface="+mn-ea"/>
                <a:cs typeface="+mn-cs"/>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16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2/8/2021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9">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2/8/2021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myrotary.org/"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comments" Target="../comments/comment1.xml"/><Relationship Id="rId5" Type="http://schemas.openxmlformats.org/officeDocument/2006/relationships/image" Target="../media/image28.emf"/><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www.rotary7620.0rg/" TargetMode="Externa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3.xml"/><Relationship Id="rId6" Type="http://schemas.openxmlformats.org/officeDocument/2006/relationships/image" Target="../media/image3.jpg"/><Relationship Id="rId5" Type="http://schemas.openxmlformats.org/officeDocument/2006/relationships/image" Target="../media/image35.png"/><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dacdb.com/Rotary/Accounts/7620/Downloads/0/Rich_TRFC%20New%20Presentation_July%202020/Series%20Part%20II%20-%20Learning%20The%20Mechanics%20of%20the%20Rotary%20Foundation%20090920.pptx" TargetMode="External"/><Relationship Id="rId7" Type="http://schemas.openxmlformats.org/officeDocument/2006/relationships/hyperlink" Target="https://www.dacdb.com/Rotary/Accounts/7620/Downloads/0/Rich_TRFC%20New%20Presentation_July%202020/Series%20Part%20V%20-%20PolioPlus%20Campaign%20092620.pptx" TargetMode="External"/><Relationship Id="rId2" Type="http://schemas.openxmlformats.org/officeDocument/2006/relationships/hyperlink" Target="https://www.dacdb.com/Rotary/Accounts/7620/Downloads/0/Rich_TRFC%20New%20Presentation_July%202020/Series%20Part%20I%20-%20Learn%20the%20History%20of%20the%20Rotary%20Foundation%20082520.pptx" TargetMode="External"/><Relationship Id="rId1" Type="http://schemas.openxmlformats.org/officeDocument/2006/relationships/slideLayout" Target="../slideLayouts/slideLayout4.xml"/><Relationship Id="rId6" Type="http://schemas.openxmlformats.org/officeDocument/2006/relationships/hyperlink" Target="https://www.dacdb.com/Rotary/Accounts/7620/Downloads/0/Rich_TRFC%20New%20Presentation_July%202020/Series%20Part%20IV%20-%20Your%20Rotary%20Legacy%20-%20Rotarys%20Promise%20101020.pptx" TargetMode="External"/><Relationship Id="rId5" Type="http://schemas.openxmlformats.org/officeDocument/2006/relationships/hyperlink" Target="https://www.dacdb.com/Rotary/Accounts/7620/Downloads/0/Rich_TRFC%20New%20Presentation_July%202020/Series%20Part%20III%20-%20Be%20Prepared%20to%20Apply%20for%20Grants%20090920.pptx" TargetMode="External"/><Relationship Id="rId4" Type="http://schemas.openxmlformats.org/officeDocument/2006/relationships/hyperlink" Target="https://www.dacdb.com/Rotary/Accounts/7620/Downloads/0/Rich_TRFC%20New%20Presentation_July%202020/Series%20Part%20III%20-%20Be%20Prepared%20to%20Apply%20for%20Grants%20091320.pptx"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charitynavigator.org/index.cfm?bay=search.summary&amp;orgid=4553"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charitynavigator.org/index.cfm?bay=topten.detail&amp;listid=1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 the source image">
            <a:extLst>
              <a:ext uri="{FF2B5EF4-FFF2-40B4-BE49-F238E27FC236}">
                <a16:creationId xmlns:a16="http://schemas.microsoft.com/office/drawing/2014/main" id="{A35C6079-886E-40BF-BBD7-CFB264B653F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225777" y="1199535"/>
            <a:ext cx="7740445" cy="2838009"/>
          </a:xfrm>
          <a:prstGeom prst="rect">
            <a:avLst/>
          </a:prstGeom>
          <a:noFill/>
          <a:ln>
            <a:noFill/>
          </a:ln>
        </p:spPr>
      </p:pic>
    </p:spTree>
    <p:extLst>
      <p:ext uri="{BB962C8B-B14F-4D97-AF65-F5344CB8AC3E}">
        <p14:creationId xmlns:p14="http://schemas.microsoft.com/office/powerpoint/2010/main" val="3100326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830D-583E-4762-84D0-16AFAF4B741E}"/>
              </a:ext>
            </a:extLst>
          </p:cNvPr>
          <p:cNvSpPr>
            <a:spLocks noGrp="1"/>
          </p:cNvSpPr>
          <p:nvPr>
            <p:ph type="title"/>
          </p:nvPr>
        </p:nvSpPr>
        <p:spPr>
          <a:xfrm>
            <a:off x="838200" y="365126"/>
            <a:ext cx="10515600" cy="598436"/>
          </a:xfrm>
        </p:spPr>
        <p:txBody>
          <a:bodyPr>
            <a:norm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Worldwide Events</a:t>
            </a:r>
          </a:p>
        </p:txBody>
      </p:sp>
      <p:sp>
        <p:nvSpPr>
          <p:cNvPr id="6" name="Rectangle: Rounded Corners 5">
            <a:extLst>
              <a:ext uri="{FF2B5EF4-FFF2-40B4-BE49-F238E27FC236}">
                <a16:creationId xmlns:a16="http://schemas.microsoft.com/office/drawing/2014/main" id="{49E71DC4-2345-4024-B9EB-C3C4B52BBBDC}"/>
              </a:ext>
            </a:extLst>
          </p:cNvPr>
          <p:cNvSpPr/>
          <p:nvPr/>
        </p:nvSpPr>
        <p:spPr>
          <a:xfrm>
            <a:off x="3503251" y="1540043"/>
            <a:ext cx="318736" cy="4575622"/>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Depression</a:t>
            </a:r>
          </a:p>
        </p:txBody>
      </p:sp>
      <p:sp>
        <p:nvSpPr>
          <p:cNvPr id="8" name="Rectangle: Rounded Corners 7">
            <a:extLst>
              <a:ext uri="{FF2B5EF4-FFF2-40B4-BE49-F238E27FC236}">
                <a16:creationId xmlns:a16="http://schemas.microsoft.com/office/drawing/2014/main" id="{B86E8179-3965-4B14-87D9-99E09D0D8555}"/>
              </a:ext>
            </a:extLst>
          </p:cNvPr>
          <p:cNvSpPr/>
          <p:nvPr/>
        </p:nvSpPr>
        <p:spPr>
          <a:xfrm>
            <a:off x="4241195" y="1269345"/>
            <a:ext cx="528912" cy="484632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WWII</a:t>
            </a:r>
          </a:p>
        </p:txBody>
      </p:sp>
      <p:sp>
        <p:nvSpPr>
          <p:cNvPr id="9" name="Rectangle: Rounded Corners 8">
            <a:extLst>
              <a:ext uri="{FF2B5EF4-FFF2-40B4-BE49-F238E27FC236}">
                <a16:creationId xmlns:a16="http://schemas.microsoft.com/office/drawing/2014/main" id="{A7CD490D-9A9D-430A-963F-066F92AC1887}"/>
              </a:ext>
            </a:extLst>
          </p:cNvPr>
          <p:cNvSpPr/>
          <p:nvPr/>
        </p:nvSpPr>
        <p:spPr>
          <a:xfrm>
            <a:off x="7944698" y="1540044"/>
            <a:ext cx="310069" cy="4590682"/>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Black Monday &amp; recession</a:t>
            </a:r>
          </a:p>
        </p:txBody>
      </p:sp>
      <p:sp>
        <p:nvSpPr>
          <p:cNvPr id="10" name="Rectangle: Rounded Corners 9">
            <a:extLst>
              <a:ext uri="{FF2B5EF4-FFF2-40B4-BE49-F238E27FC236}">
                <a16:creationId xmlns:a16="http://schemas.microsoft.com/office/drawing/2014/main" id="{E57859C4-FC96-478E-8B62-0E817C445412}"/>
              </a:ext>
            </a:extLst>
          </p:cNvPr>
          <p:cNvSpPr/>
          <p:nvPr/>
        </p:nvSpPr>
        <p:spPr>
          <a:xfrm>
            <a:off x="9464941" y="1540044"/>
            <a:ext cx="316906" cy="4590682"/>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2008 recession &amp; EU debt crisis</a:t>
            </a:r>
          </a:p>
        </p:txBody>
      </p:sp>
      <p:sp>
        <p:nvSpPr>
          <p:cNvPr id="11" name="Rectangle: Rounded Corners 10">
            <a:extLst>
              <a:ext uri="{FF2B5EF4-FFF2-40B4-BE49-F238E27FC236}">
                <a16:creationId xmlns:a16="http://schemas.microsoft.com/office/drawing/2014/main" id="{93BBED03-D98F-4F2D-8250-937D8D27DED5}"/>
              </a:ext>
            </a:extLst>
          </p:cNvPr>
          <p:cNvSpPr/>
          <p:nvPr/>
        </p:nvSpPr>
        <p:spPr>
          <a:xfrm>
            <a:off x="8711049" y="1540044"/>
            <a:ext cx="399395" cy="4590682"/>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Asian financial crisis &amp; dotcom bubble</a:t>
            </a:r>
          </a:p>
        </p:txBody>
      </p:sp>
      <p:sp>
        <p:nvSpPr>
          <p:cNvPr id="12" name="Rectangle: Rounded Corners 11">
            <a:extLst>
              <a:ext uri="{FF2B5EF4-FFF2-40B4-BE49-F238E27FC236}">
                <a16:creationId xmlns:a16="http://schemas.microsoft.com/office/drawing/2014/main" id="{84B5F075-9DB3-46BF-A188-5BE4835876BB}"/>
              </a:ext>
            </a:extLst>
          </p:cNvPr>
          <p:cNvSpPr/>
          <p:nvPr/>
        </p:nvSpPr>
        <p:spPr>
          <a:xfrm>
            <a:off x="7258724" y="1284406"/>
            <a:ext cx="229692" cy="484632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Energy crisis &amp; recession</a:t>
            </a:r>
          </a:p>
        </p:txBody>
      </p:sp>
      <p:sp>
        <p:nvSpPr>
          <p:cNvPr id="13" name="TextBox 12">
            <a:extLst>
              <a:ext uri="{FF2B5EF4-FFF2-40B4-BE49-F238E27FC236}">
                <a16:creationId xmlns:a16="http://schemas.microsoft.com/office/drawing/2014/main" id="{962805E3-82D7-4632-AFE7-FB0EB7C229A8}"/>
              </a:ext>
            </a:extLst>
          </p:cNvPr>
          <p:cNvSpPr txBox="1"/>
          <p:nvPr/>
        </p:nvSpPr>
        <p:spPr>
          <a:xfrm rot="16200000">
            <a:off x="187864" y="3958269"/>
            <a:ext cx="8883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Membership</a:t>
            </a:r>
          </a:p>
        </p:txBody>
      </p:sp>
      <p:sp>
        <p:nvSpPr>
          <p:cNvPr id="14" name="TextBox 13">
            <a:extLst>
              <a:ext uri="{FF2B5EF4-FFF2-40B4-BE49-F238E27FC236}">
                <a16:creationId xmlns:a16="http://schemas.microsoft.com/office/drawing/2014/main" id="{BD280DD6-F507-4E15-A358-49107560195B}"/>
              </a:ext>
            </a:extLst>
          </p:cNvPr>
          <p:cNvSpPr txBox="1"/>
          <p:nvPr/>
        </p:nvSpPr>
        <p:spPr>
          <a:xfrm rot="16200000">
            <a:off x="10802445" y="3983917"/>
            <a:ext cx="93968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Giving (USD)</a:t>
            </a:r>
          </a:p>
        </p:txBody>
      </p:sp>
      <p:sp>
        <p:nvSpPr>
          <p:cNvPr id="15" name="Rectangle: Rounded Corners 14">
            <a:extLst>
              <a:ext uri="{FF2B5EF4-FFF2-40B4-BE49-F238E27FC236}">
                <a16:creationId xmlns:a16="http://schemas.microsoft.com/office/drawing/2014/main" id="{39757BBA-8241-442D-9951-59AA016017E2}"/>
              </a:ext>
            </a:extLst>
          </p:cNvPr>
          <p:cNvSpPr/>
          <p:nvPr/>
        </p:nvSpPr>
        <p:spPr>
          <a:xfrm>
            <a:off x="6443430" y="1254909"/>
            <a:ext cx="133940" cy="4846320"/>
          </a:xfrm>
          <a:prstGeom prst="round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Hong Kong flu 1M perished</a:t>
            </a:r>
          </a:p>
        </p:txBody>
      </p:sp>
      <p:graphicFrame>
        <p:nvGraphicFramePr>
          <p:cNvPr id="16" name="Chart 15">
            <a:extLst>
              <a:ext uri="{FF2B5EF4-FFF2-40B4-BE49-F238E27FC236}">
                <a16:creationId xmlns:a16="http://schemas.microsoft.com/office/drawing/2014/main" id="{E57B3CC0-2879-4759-8E79-AD50B5B248B8}"/>
              </a:ext>
            </a:extLst>
          </p:cNvPr>
          <p:cNvGraphicFramePr>
            <a:graphicFrameLocks/>
          </p:cNvGraphicFramePr>
          <p:nvPr>
            <p:extLst>
              <p:ext uri="{D42A27DB-BD31-4B8C-83A1-F6EECF244321}">
                <p14:modId xmlns:p14="http://schemas.microsoft.com/office/powerpoint/2010/main" val="2831471620"/>
              </p:ext>
            </p:extLst>
          </p:nvPr>
        </p:nvGraphicFramePr>
        <p:xfrm>
          <a:off x="1080964" y="1091381"/>
          <a:ext cx="10314432" cy="50242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2140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E48325-6781-49AC-B93C-F125AE55CB25}"/>
              </a:ext>
            </a:extLst>
          </p:cNvPr>
          <p:cNvPicPr>
            <a:picLocks noChangeAspect="1"/>
          </p:cNvPicPr>
          <p:nvPr/>
        </p:nvPicPr>
        <p:blipFill>
          <a:blip r:embed="rId2"/>
          <a:stretch>
            <a:fillRect/>
          </a:stretch>
        </p:blipFill>
        <p:spPr>
          <a:xfrm>
            <a:off x="-245806" y="0"/>
            <a:ext cx="12437806" cy="5965845"/>
          </a:xfrm>
          <a:prstGeom prst="rect">
            <a:avLst/>
          </a:prstGeom>
        </p:spPr>
      </p:pic>
    </p:spTree>
    <p:extLst>
      <p:ext uri="{BB962C8B-B14F-4D97-AF65-F5344CB8AC3E}">
        <p14:creationId xmlns:p14="http://schemas.microsoft.com/office/powerpoint/2010/main" val="1352544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35510" y="892175"/>
            <a:ext cx="9625780" cy="5049931"/>
          </a:xfrm>
          <a:prstGeom prst="rect">
            <a:avLst/>
          </a:prstGeom>
          <a:solidFill>
            <a:srgbClr val="BC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5" name="Content Placeholder 4"/>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2565401" y="994595"/>
            <a:ext cx="7078406" cy="4971230"/>
          </a:xfrm>
          <a:effectLst/>
        </p:spPr>
      </p:pic>
      <p:sp>
        <p:nvSpPr>
          <p:cNvPr id="2" name="Content Placeholder 1"/>
          <p:cNvSpPr>
            <a:spLocks noGrp="1"/>
          </p:cNvSpPr>
          <p:nvPr>
            <p:ph idx="1"/>
          </p:nvPr>
        </p:nvSpPr>
        <p:spPr>
          <a:xfrm>
            <a:off x="1988939" y="5510552"/>
            <a:ext cx="8229600" cy="880533"/>
          </a:xfrm>
        </p:spPr>
        <p:txBody>
          <a:bodyPr>
            <a:normAutofit/>
          </a:bodyPr>
          <a:lstStyle/>
          <a:p>
            <a:pPr marL="0" indent="0" algn="ctr">
              <a:spcBef>
                <a:spcPts val="600"/>
              </a:spcBef>
              <a:buNone/>
            </a:pPr>
            <a:r>
              <a:rPr lang="en-US" sz="2400" dirty="0">
                <a:solidFill>
                  <a:schemeClr val="bg1"/>
                </a:solidFill>
              </a:rPr>
              <a:t>Rotary’s 1917-18 Board of Directors </a:t>
            </a:r>
          </a:p>
        </p:txBody>
      </p:sp>
      <p:sp>
        <p:nvSpPr>
          <p:cNvPr id="4" name="Title 3"/>
          <p:cNvSpPr>
            <a:spLocks noGrp="1"/>
          </p:cNvSpPr>
          <p:nvPr>
            <p:ph type="title"/>
          </p:nvPr>
        </p:nvSpPr>
        <p:spPr>
          <a:xfrm>
            <a:off x="1908632" y="192999"/>
            <a:ext cx="7391400" cy="487362"/>
          </a:xfrm>
        </p:spPr>
        <p:txBody>
          <a:bodyPr>
            <a:noAutofit/>
          </a:bodyPr>
          <a:lstStyle/>
          <a:p>
            <a:pPr algn="ctr"/>
            <a:r>
              <a:rPr lang="en-US" altLang="en-US" b="1" dirty="0">
                <a:latin typeface="Tahoma" panose="020B0604030504040204" pitchFamily="34" charset="0"/>
                <a:ea typeface="Tahoma" panose="020B0604030504040204" pitchFamily="34" charset="0"/>
                <a:cs typeface="Tahoma" panose="020B0604030504040204" pitchFamily="34" charset="0"/>
              </a:rPr>
              <a:t>Arch Klumph’s Vision — 1917</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3" name="Arrow: Left 2">
            <a:extLst>
              <a:ext uri="{FF2B5EF4-FFF2-40B4-BE49-F238E27FC236}">
                <a16:creationId xmlns:a16="http://schemas.microsoft.com/office/drawing/2014/main" id="{1C57B038-F4A0-4E56-BE77-D604435CB489}"/>
              </a:ext>
            </a:extLst>
          </p:cNvPr>
          <p:cNvSpPr/>
          <p:nvPr/>
        </p:nvSpPr>
        <p:spPr>
          <a:xfrm rot="19280387">
            <a:off x="9152552" y="2826167"/>
            <a:ext cx="1027155"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8187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FF44-4A09-49EA-9A6F-9928DBA355E1}"/>
              </a:ext>
            </a:extLst>
          </p:cNvPr>
          <p:cNvSpPr>
            <a:spLocks noGrp="1"/>
          </p:cNvSpPr>
          <p:nvPr>
            <p:ph type="title"/>
          </p:nvPr>
        </p:nvSpPr>
        <p:spPr>
          <a:xfrm>
            <a:off x="1451579" y="344129"/>
            <a:ext cx="9603275" cy="1012723"/>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The </a:t>
            </a:r>
            <a:r>
              <a:rPr lang="en-US" b="1" u="sng" dirty="0">
                <a:latin typeface="Tahoma" panose="020B0604030504040204" pitchFamily="34" charset="0"/>
                <a:ea typeface="Tahoma" panose="020B0604030504040204" pitchFamily="34" charset="0"/>
                <a:cs typeface="Tahoma" panose="020B0604030504040204" pitchFamily="34" charset="0"/>
              </a:rPr>
              <a:t>Annual fund </a:t>
            </a:r>
            <a:r>
              <a:rPr lang="en-US" b="1" dirty="0">
                <a:latin typeface="Tahoma" panose="020B0604030504040204" pitchFamily="34" charset="0"/>
                <a:ea typeface="Tahoma" panose="020B0604030504040204" pitchFamily="34" charset="0"/>
                <a:cs typeface="Tahoma" panose="020B0604030504040204" pitchFamily="34" charset="0"/>
              </a:rPr>
              <a:t>is the </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engine</a:t>
            </a:r>
            <a:r>
              <a:rPr lang="en-US" b="1" dirty="0">
                <a:latin typeface="Tahoma" panose="020B0604030504040204" pitchFamily="34" charset="0"/>
                <a:ea typeface="Tahoma" panose="020B0604030504040204" pitchFamily="34" charset="0"/>
                <a:cs typeface="Tahoma" panose="020B0604030504040204" pitchFamily="34" charset="0"/>
              </a:rPr>
              <a:t>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that drives our district giving</a:t>
            </a:r>
          </a:p>
        </p:txBody>
      </p:sp>
      <p:pic>
        <p:nvPicPr>
          <p:cNvPr id="4" name="Content Placeholder 8">
            <a:extLst>
              <a:ext uri="{FF2B5EF4-FFF2-40B4-BE49-F238E27FC236}">
                <a16:creationId xmlns:a16="http://schemas.microsoft.com/office/drawing/2014/main" id="{46259EDB-03FA-40BA-9429-A869B0713B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193" b="15520"/>
          <a:stretch/>
        </p:blipFill>
        <p:spPr>
          <a:xfrm>
            <a:off x="2119513" y="1946787"/>
            <a:ext cx="7952974" cy="4139380"/>
          </a:xfrm>
          <a:prstGeom prst="rect">
            <a:avLst/>
          </a:prstGeom>
        </p:spPr>
      </p:pic>
      <p:sp>
        <p:nvSpPr>
          <p:cNvPr id="3" name="Arrow: Right 2">
            <a:extLst>
              <a:ext uri="{FF2B5EF4-FFF2-40B4-BE49-F238E27FC236}">
                <a16:creationId xmlns:a16="http://schemas.microsoft.com/office/drawing/2014/main" id="{AEA5699D-A302-470D-9D5C-9BB75CB0AAC1}"/>
              </a:ext>
            </a:extLst>
          </p:cNvPr>
          <p:cNvSpPr/>
          <p:nvPr/>
        </p:nvSpPr>
        <p:spPr>
          <a:xfrm>
            <a:off x="3539613" y="3823322"/>
            <a:ext cx="4424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080D9373-4EE2-4933-B65E-10AE5F4B6287}"/>
              </a:ext>
            </a:extLst>
          </p:cNvPr>
          <p:cNvSpPr/>
          <p:nvPr/>
        </p:nvSpPr>
        <p:spPr>
          <a:xfrm>
            <a:off x="5402165" y="3872483"/>
            <a:ext cx="4424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582D0EB6-EC7B-4755-AF95-D1CA05731E83}"/>
              </a:ext>
            </a:extLst>
          </p:cNvPr>
          <p:cNvSpPr/>
          <p:nvPr/>
        </p:nvSpPr>
        <p:spPr>
          <a:xfrm>
            <a:off x="6966155" y="3774161"/>
            <a:ext cx="4424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094B3A7A-E6D1-4787-ACE2-560E04C78454}"/>
              </a:ext>
            </a:extLst>
          </p:cNvPr>
          <p:cNvSpPr/>
          <p:nvPr/>
        </p:nvSpPr>
        <p:spPr>
          <a:xfrm>
            <a:off x="8603225" y="3774161"/>
            <a:ext cx="35854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E4E0A200-2DD1-4B53-955D-FB93E39C1861}"/>
              </a:ext>
            </a:extLst>
          </p:cNvPr>
          <p:cNvSpPr/>
          <p:nvPr/>
        </p:nvSpPr>
        <p:spPr>
          <a:xfrm rot="16200000">
            <a:off x="6146587" y="4914702"/>
            <a:ext cx="38345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Left-Right 8">
            <a:extLst>
              <a:ext uri="{FF2B5EF4-FFF2-40B4-BE49-F238E27FC236}">
                <a16:creationId xmlns:a16="http://schemas.microsoft.com/office/drawing/2014/main" id="{A939E06F-9AAB-44C0-AA6C-D975EC907851}"/>
              </a:ext>
            </a:extLst>
          </p:cNvPr>
          <p:cNvSpPr/>
          <p:nvPr/>
        </p:nvSpPr>
        <p:spPr>
          <a:xfrm>
            <a:off x="8406581" y="5170338"/>
            <a:ext cx="737419" cy="3834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E6A44C55-919C-445F-972C-C58CF07F3B62}"/>
              </a:ext>
            </a:extLst>
          </p:cNvPr>
          <p:cNvSpPr/>
          <p:nvPr/>
        </p:nvSpPr>
        <p:spPr>
          <a:xfrm rot="5400000">
            <a:off x="2679290" y="3310619"/>
            <a:ext cx="44245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059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B06A-27AF-4C21-8F19-579AB23C5567}"/>
              </a:ext>
            </a:extLst>
          </p:cNvPr>
          <p:cNvSpPr>
            <a:spLocks noGrp="1"/>
          </p:cNvSpPr>
          <p:nvPr>
            <p:ph type="title"/>
          </p:nvPr>
        </p:nvSpPr>
        <p:spPr>
          <a:xfrm>
            <a:off x="1451579" y="462117"/>
            <a:ext cx="9603275" cy="610904"/>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DACdb Module 4 Community Grants</a:t>
            </a:r>
          </a:p>
        </p:txBody>
      </p:sp>
      <p:pic>
        <p:nvPicPr>
          <p:cNvPr id="11" name="Content Placeholder 10">
            <a:extLst>
              <a:ext uri="{FF2B5EF4-FFF2-40B4-BE49-F238E27FC236}">
                <a16:creationId xmlns:a16="http://schemas.microsoft.com/office/drawing/2014/main" id="{C12EBB6E-0981-42B5-8D45-D17095D84486}"/>
              </a:ext>
            </a:extLst>
          </p:cNvPr>
          <p:cNvPicPr>
            <a:picLocks noGrp="1" noChangeAspect="1"/>
          </p:cNvPicPr>
          <p:nvPr>
            <p:ph idx="1"/>
          </p:nvPr>
        </p:nvPicPr>
        <p:blipFill>
          <a:blip r:embed="rId2"/>
          <a:stretch>
            <a:fillRect/>
          </a:stretch>
        </p:blipFill>
        <p:spPr>
          <a:xfrm>
            <a:off x="1663756" y="1238865"/>
            <a:ext cx="9250050" cy="4897475"/>
          </a:xfrm>
        </p:spPr>
      </p:pic>
      <p:sp>
        <p:nvSpPr>
          <p:cNvPr id="12" name="Arrow: Down 11">
            <a:extLst>
              <a:ext uri="{FF2B5EF4-FFF2-40B4-BE49-F238E27FC236}">
                <a16:creationId xmlns:a16="http://schemas.microsoft.com/office/drawing/2014/main" id="{FB88A761-477B-40CB-9127-2504892FDAD5}"/>
              </a:ext>
            </a:extLst>
          </p:cNvPr>
          <p:cNvSpPr/>
          <p:nvPr/>
        </p:nvSpPr>
        <p:spPr>
          <a:xfrm rot="3719263">
            <a:off x="10293461" y="3540057"/>
            <a:ext cx="484632" cy="10473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Arrow: Down 12">
            <a:extLst>
              <a:ext uri="{FF2B5EF4-FFF2-40B4-BE49-F238E27FC236}">
                <a16:creationId xmlns:a16="http://schemas.microsoft.com/office/drawing/2014/main" id="{26CB8FDC-A3E9-42ED-8FFB-E06F37009E7D}"/>
              </a:ext>
            </a:extLst>
          </p:cNvPr>
          <p:cNvSpPr/>
          <p:nvPr/>
        </p:nvSpPr>
        <p:spPr>
          <a:xfrm rot="17530569">
            <a:off x="876960" y="362536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6" name="Arrow: Down 5">
            <a:extLst>
              <a:ext uri="{FF2B5EF4-FFF2-40B4-BE49-F238E27FC236}">
                <a16:creationId xmlns:a16="http://schemas.microsoft.com/office/drawing/2014/main" id="{206F14CC-A819-4326-A44F-60E95A661B15}"/>
              </a:ext>
            </a:extLst>
          </p:cNvPr>
          <p:cNvSpPr/>
          <p:nvPr/>
        </p:nvSpPr>
        <p:spPr>
          <a:xfrm>
            <a:off x="4676459" y="902335"/>
            <a:ext cx="484632" cy="5072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Tree>
    <p:extLst>
      <p:ext uri="{BB962C8B-B14F-4D97-AF65-F5344CB8AC3E}">
        <p14:creationId xmlns:p14="http://schemas.microsoft.com/office/powerpoint/2010/main" val="585850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D3FEEF8-F139-4DA5-A6FA-8741565B0624}"/>
              </a:ext>
            </a:extLst>
          </p:cNvPr>
          <p:cNvSpPr>
            <a:spLocks noGrp="1"/>
          </p:cNvSpPr>
          <p:nvPr>
            <p:ph type="title"/>
          </p:nvPr>
        </p:nvSpPr>
        <p:spPr>
          <a:xfrm>
            <a:off x="1451579" y="363795"/>
            <a:ext cx="9603275" cy="1032386"/>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hlinkClick r:id="rId2"/>
              </a:rPr>
              <a:t>www.MYROTARY.org</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 Global Grants</a:t>
            </a:r>
          </a:p>
        </p:txBody>
      </p:sp>
      <p:pic>
        <p:nvPicPr>
          <p:cNvPr id="13" name="Content Placeholder 12">
            <a:extLst>
              <a:ext uri="{FF2B5EF4-FFF2-40B4-BE49-F238E27FC236}">
                <a16:creationId xmlns:a16="http://schemas.microsoft.com/office/drawing/2014/main" id="{D76C7D30-BA82-4FEB-9FA4-14540E497A3B}"/>
              </a:ext>
            </a:extLst>
          </p:cNvPr>
          <p:cNvPicPr>
            <a:picLocks noGrp="1" noChangeAspect="1"/>
          </p:cNvPicPr>
          <p:nvPr>
            <p:ph idx="1"/>
          </p:nvPr>
        </p:nvPicPr>
        <p:blipFill>
          <a:blip r:embed="rId3"/>
          <a:stretch>
            <a:fillRect/>
          </a:stretch>
        </p:blipFill>
        <p:spPr>
          <a:xfrm>
            <a:off x="1115861" y="1853754"/>
            <a:ext cx="10274710" cy="1341730"/>
          </a:xfrm>
          <a:prstGeom prst="rect">
            <a:avLst/>
          </a:prstGeom>
        </p:spPr>
      </p:pic>
      <p:pic>
        <p:nvPicPr>
          <p:cNvPr id="14" name="Picture 13">
            <a:extLst>
              <a:ext uri="{FF2B5EF4-FFF2-40B4-BE49-F238E27FC236}">
                <a16:creationId xmlns:a16="http://schemas.microsoft.com/office/drawing/2014/main" id="{1964EA9F-BF72-4EEC-90B4-EB871ED6603B}"/>
              </a:ext>
            </a:extLst>
          </p:cNvPr>
          <p:cNvPicPr>
            <a:picLocks noChangeAspect="1"/>
          </p:cNvPicPr>
          <p:nvPr/>
        </p:nvPicPr>
        <p:blipFill>
          <a:blip r:embed="rId4"/>
          <a:stretch>
            <a:fillRect/>
          </a:stretch>
        </p:blipFill>
        <p:spPr>
          <a:xfrm>
            <a:off x="2163096" y="3195484"/>
            <a:ext cx="8308259" cy="2939846"/>
          </a:xfrm>
          <a:prstGeom prst="rect">
            <a:avLst/>
          </a:prstGeom>
        </p:spPr>
      </p:pic>
      <p:sp>
        <p:nvSpPr>
          <p:cNvPr id="15" name="Arrow: Down 14">
            <a:extLst>
              <a:ext uri="{FF2B5EF4-FFF2-40B4-BE49-F238E27FC236}">
                <a16:creationId xmlns:a16="http://schemas.microsoft.com/office/drawing/2014/main" id="{F47AFF4C-2FEA-42A9-A095-B31C09191A7D}"/>
              </a:ext>
            </a:extLst>
          </p:cNvPr>
          <p:cNvSpPr/>
          <p:nvPr/>
        </p:nvSpPr>
        <p:spPr>
          <a:xfrm rot="19880743">
            <a:off x="6516203" y="1393676"/>
            <a:ext cx="484632" cy="1510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8" name="Arrow: Left 17">
            <a:extLst>
              <a:ext uri="{FF2B5EF4-FFF2-40B4-BE49-F238E27FC236}">
                <a16:creationId xmlns:a16="http://schemas.microsoft.com/office/drawing/2014/main" id="{DD263127-CDDF-4391-BAAD-EA4ED9DF3ACA}"/>
              </a:ext>
            </a:extLst>
          </p:cNvPr>
          <p:cNvSpPr/>
          <p:nvPr/>
        </p:nvSpPr>
        <p:spPr>
          <a:xfrm rot="19540364">
            <a:off x="6739537" y="3142982"/>
            <a:ext cx="883865"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497720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58800" y="4461066"/>
            <a:ext cx="4978400" cy="327244"/>
          </a:xfrm>
        </p:spPr>
        <p:txBody>
          <a:bodyPr/>
          <a:lstStyle/>
          <a:p>
            <a:pPr lvl="0"/>
            <a:r>
              <a:rPr lang="en-US" sz="3200" dirty="0">
                <a:latin typeface="Tahoma" panose="020B0604030504040204" pitchFamily="34" charset="0"/>
                <a:ea typeface="Tahoma" panose="020B0604030504040204" pitchFamily="34" charset="0"/>
                <a:cs typeface="Tahoma" panose="020B0604030504040204" pitchFamily="34" charset="0"/>
              </a:rPr>
              <a:t>“May our happiness increase with our usefulness. What Rotary will be one hundred years hence, none living can imagine.”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58800" y="5132439"/>
            <a:ext cx="5465233" cy="1123069"/>
          </a:xfrm>
        </p:spPr>
        <p:txBody>
          <a:bodyPr>
            <a:normAutofit/>
          </a:bodyPr>
          <a:lstStyle/>
          <a:p>
            <a:r>
              <a:rPr lang="en-US" dirty="0">
                <a:latin typeface="Arial" panose="020B0604020202020204" pitchFamily="34" charset="0"/>
                <a:cs typeface="Arial" panose="020B0604020202020204" pitchFamily="34" charset="0"/>
              </a:rPr>
              <a:t>- Paul Harris, Founder of RI</a:t>
            </a:r>
          </a:p>
        </p:txBody>
      </p:sp>
      <p:pic>
        <p:nvPicPr>
          <p:cNvPr id="3" name="Picture 2" descr="Image result for apple tree">
            <a:extLst>
              <a:ext uri="{FF2B5EF4-FFF2-40B4-BE49-F238E27FC236}">
                <a16:creationId xmlns:a16="http://schemas.microsoft.com/office/drawing/2014/main" id="{64C35827-B9A8-4D99-970B-708B168BF03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13523" y="3429000"/>
            <a:ext cx="3816832" cy="27063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01FCB0-1D09-4BE7-A762-3067D80EE3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5"/>
          <a:stretch/>
        </p:blipFill>
        <p:spPr>
          <a:xfrm>
            <a:off x="7674042" y="0"/>
            <a:ext cx="2963975" cy="3429000"/>
          </a:xfrm>
          <a:prstGeom prst="rect">
            <a:avLst/>
          </a:prstGeom>
        </p:spPr>
      </p:pic>
    </p:spTree>
    <p:custDataLst>
      <p:tags r:id="rId1"/>
    </p:custDataLst>
    <p:extLst>
      <p:ext uri="{BB962C8B-B14F-4D97-AF65-F5344CB8AC3E}">
        <p14:creationId xmlns:p14="http://schemas.microsoft.com/office/powerpoint/2010/main" val="392381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42EFDE-9892-4796-AB89-593B58B750F8}"/>
              </a:ext>
            </a:extLst>
          </p:cNvPr>
          <p:cNvSpPr>
            <a:spLocks noGrp="1"/>
          </p:cNvSpPr>
          <p:nvPr>
            <p:ph type="title"/>
          </p:nvPr>
        </p:nvSpPr>
        <p:spPr>
          <a:xfrm>
            <a:off x="1447191" y="609601"/>
            <a:ext cx="9607661" cy="1250882"/>
          </a:xfrm>
        </p:spPr>
        <p:txBody>
          <a:bodyPr>
            <a:normAutofit/>
          </a:bodyPr>
          <a:lstStyle/>
          <a:p>
            <a:pPr algn="ctr"/>
            <a:r>
              <a:rPr lang="en-US" sz="4800" b="1" dirty="0">
                <a:latin typeface="Tahoma" panose="020B0604030504040204" pitchFamily="34" charset="0"/>
                <a:ea typeface="Tahoma" panose="020B0604030504040204" pitchFamily="34" charset="0"/>
                <a:cs typeface="Tahoma" panose="020B0604030504040204" pitchFamily="34" charset="0"/>
              </a:rPr>
              <a:t>“We are that Close”</a:t>
            </a:r>
          </a:p>
        </p:txBody>
      </p:sp>
      <p:sp>
        <p:nvSpPr>
          <p:cNvPr id="8" name="Text Placeholder 7">
            <a:extLst>
              <a:ext uri="{FF2B5EF4-FFF2-40B4-BE49-F238E27FC236}">
                <a16:creationId xmlns:a16="http://schemas.microsoft.com/office/drawing/2014/main" id="{A1766C31-EE78-4937-A9C7-6C1D372B5367}"/>
              </a:ext>
            </a:extLst>
          </p:cNvPr>
          <p:cNvSpPr>
            <a:spLocks noGrp="1"/>
          </p:cNvSpPr>
          <p:nvPr>
            <p:ph type="body" idx="1"/>
          </p:nvPr>
        </p:nvSpPr>
        <p:spPr>
          <a:xfrm>
            <a:off x="1447191" y="1860482"/>
            <a:ext cx="4645152" cy="400937"/>
          </a:xfrm>
        </p:spPr>
        <p:txBody>
          <a:bodyPr>
            <a:no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The Iron Lung</a:t>
            </a:r>
          </a:p>
        </p:txBody>
      </p:sp>
      <p:pic>
        <p:nvPicPr>
          <p:cNvPr id="13" name="Content Placeholder 12">
            <a:extLst>
              <a:ext uri="{FF2B5EF4-FFF2-40B4-BE49-F238E27FC236}">
                <a16:creationId xmlns:a16="http://schemas.microsoft.com/office/drawing/2014/main" id="{8A6B8599-7FC1-442B-8F1B-9F3DACFC4BA1}"/>
              </a:ext>
            </a:extLst>
          </p:cNvPr>
          <p:cNvPicPr>
            <a:picLocks noGrp="1" noChangeAspect="1"/>
          </p:cNvPicPr>
          <p:nvPr>
            <p:ph sz="half" idx="2"/>
          </p:nvPr>
        </p:nvPicPr>
        <p:blipFill>
          <a:blip r:embed="rId2"/>
          <a:stretch>
            <a:fillRect/>
          </a:stretch>
        </p:blipFill>
        <p:spPr>
          <a:xfrm>
            <a:off x="5862251" y="2256198"/>
            <a:ext cx="5415349" cy="3866884"/>
          </a:xfrm>
        </p:spPr>
      </p:pic>
      <p:sp>
        <p:nvSpPr>
          <p:cNvPr id="10" name="Text Placeholder 9">
            <a:extLst>
              <a:ext uri="{FF2B5EF4-FFF2-40B4-BE49-F238E27FC236}">
                <a16:creationId xmlns:a16="http://schemas.microsoft.com/office/drawing/2014/main" id="{31CD60DC-8C25-4600-9842-C1D096B52387}"/>
              </a:ext>
            </a:extLst>
          </p:cNvPr>
          <p:cNvSpPr>
            <a:spLocks noGrp="1"/>
          </p:cNvSpPr>
          <p:nvPr>
            <p:ph type="body" sz="quarter" idx="3"/>
          </p:nvPr>
        </p:nvSpPr>
        <p:spPr>
          <a:xfrm>
            <a:off x="6538452" y="2023004"/>
            <a:ext cx="4519061" cy="238416"/>
          </a:xfrm>
        </p:spPr>
        <p:txBody>
          <a:bodyPr>
            <a:noAutofit/>
          </a:bodyPr>
          <a:lstStyle/>
          <a:p>
            <a:pPr algn="ctr"/>
            <a:r>
              <a:rPr lang="en-US" sz="1800" b="1" dirty="0">
                <a:latin typeface="Tahoma" panose="020B0604030504040204" pitchFamily="34" charset="0"/>
                <a:ea typeface="Tahoma" panose="020B0604030504040204" pitchFamily="34" charset="0"/>
                <a:cs typeface="Tahoma" panose="020B0604030504040204" pitchFamily="34" charset="0"/>
              </a:rPr>
              <a:t>National Immunization Day</a:t>
            </a:r>
          </a:p>
        </p:txBody>
      </p:sp>
      <p:pic>
        <p:nvPicPr>
          <p:cNvPr id="14" name="Content Placeholder 13">
            <a:extLst>
              <a:ext uri="{FF2B5EF4-FFF2-40B4-BE49-F238E27FC236}">
                <a16:creationId xmlns:a16="http://schemas.microsoft.com/office/drawing/2014/main" id="{F81F6C86-76B8-472B-A249-4E23FD1A5F8B}"/>
              </a:ext>
            </a:extLst>
          </p:cNvPr>
          <p:cNvPicPr>
            <a:picLocks noGrp="1" noChangeAspect="1"/>
          </p:cNvPicPr>
          <p:nvPr>
            <p:ph sz="quarter" idx="4"/>
          </p:nvPr>
        </p:nvPicPr>
        <p:blipFill>
          <a:blip r:embed="rId3"/>
          <a:stretch>
            <a:fillRect/>
          </a:stretch>
        </p:blipFill>
        <p:spPr>
          <a:xfrm>
            <a:off x="1284502" y="2261420"/>
            <a:ext cx="4577749" cy="3861662"/>
          </a:xfrm>
          <a:prstGeom prst="rect">
            <a:avLst/>
          </a:prstGeom>
        </p:spPr>
      </p:pic>
    </p:spTree>
    <p:extLst>
      <p:ext uri="{BB962C8B-B14F-4D97-AF65-F5344CB8AC3E}">
        <p14:creationId xmlns:p14="http://schemas.microsoft.com/office/powerpoint/2010/main" val="4081462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0D14AF6-2B44-4820-BA19-AAA67D87C96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2598" b="22598"/>
          <a:stretch/>
        </p:blipFill>
        <p:spPr>
          <a:xfrm>
            <a:off x="0" y="2419962"/>
            <a:ext cx="12192000" cy="4454665"/>
          </a:xfrm>
        </p:spPr>
      </p:pic>
      <p:sp>
        <p:nvSpPr>
          <p:cNvPr id="32" name="Text Placeholder 31">
            <a:extLst>
              <a:ext uri="{FF2B5EF4-FFF2-40B4-BE49-F238E27FC236}">
                <a16:creationId xmlns:a16="http://schemas.microsoft.com/office/drawing/2014/main" id="{1795E47C-A002-435B-8925-1D746E720246}"/>
              </a:ext>
            </a:extLst>
          </p:cNvPr>
          <p:cNvSpPr>
            <a:spLocks noGrp="1"/>
          </p:cNvSpPr>
          <p:nvPr>
            <p:ph type="body" sz="quarter" idx="14"/>
          </p:nvPr>
        </p:nvSpPr>
        <p:spPr>
          <a:xfrm>
            <a:off x="296333" y="115570"/>
            <a:ext cx="11065934" cy="2153805"/>
          </a:xfrm>
        </p:spPr>
        <p:txBody>
          <a:bodyPr>
            <a:normAutofit fontScale="32500" lnSpcReduction="20000"/>
          </a:bodyPr>
          <a:lstStyle/>
          <a:p>
            <a:pPr algn="ctr"/>
            <a:endParaRPr lang="en-US" sz="5100" dirty="0">
              <a:latin typeface="Tahoma" panose="020B0604030504040204" pitchFamily="34" charset="0"/>
              <a:ea typeface="Tahoma" panose="020B0604030504040204" pitchFamily="34" charset="0"/>
              <a:cs typeface="Tahoma" panose="020B0604030504040204" pitchFamily="34" charset="0"/>
            </a:endParaRPr>
          </a:p>
          <a:p>
            <a:pPr algn="ctr"/>
            <a:r>
              <a:rPr lang="en-US" sz="5900" dirty="0">
                <a:latin typeface="Tahoma" panose="020B0604030504040204" pitchFamily="34" charset="0"/>
                <a:ea typeface="Tahoma" panose="020B0604030504040204" pitchFamily="34" charset="0"/>
                <a:cs typeface="Tahoma" panose="020B0604030504040204" pitchFamily="34" charset="0"/>
              </a:rPr>
              <a:t>District 7620</a:t>
            </a:r>
          </a:p>
          <a:p>
            <a:pPr algn="ctr"/>
            <a:r>
              <a:rPr lang="en-US" sz="3800" dirty="0">
                <a:latin typeface="Tahoma" panose="020B0604030504040204" pitchFamily="34" charset="0"/>
                <a:ea typeface="Tahoma" panose="020B0604030504040204" pitchFamily="34" charset="0"/>
                <a:cs typeface="Tahoma" panose="020B0604030504040204" pitchFamily="34" charset="0"/>
              </a:rPr>
              <a:t>Member Donors and Club Recognition Dinner 2021</a:t>
            </a:r>
          </a:p>
          <a:p>
            <a:pPr algn="ctr"/>
            <a:r>
              <a:rPr lang="en-US" sz="3800" dirty="0">
                <a:latin typeface="Tahoma" panose="020B0604030504040204" pitchFamily="34" charset="0"/>
                <a:ea typeface="Tahoma" panose="020B0604030504040204" pitchFamily="34" charset="0"/>
                <a:cs typeface="Tahoma" panose="020B0604030504040204" pitchFamily="34" charset="0"/>
              </a:rPr>
              <a:t>Featuring special Recognition for our Legacy Fund Donors</a:t>
            </a:r>
          </a:p>
          <a:p>
            <a:pPr algn="ctr"/>
            <a:r>
              <a:rPr lang="en-US" sz="2100" dirty="0">
                <a:latin typeface="Tahoma" panose="020B0604030504040204" pitchFamily="34" charset="0"/>
                <a:ea typeface="Tahoma" panose="020B0604030504040204" pitchFamily="34" charset="0"/>
                <a:cs typeface="Tahoma" panose="020B0604030504040204" pitchFamily="34" charset="0"/>
              </a:rPr>
              <a:t>Sunday, November 21, 2021, 6:00pm – 9:00pm</a:t>
            </a:r>
          </a:p>
          <a:p>
            <a:pPr algn="ctr"/>
            <a:r>
              <a:rPr lang="en-US" sz="2100" dirty="0">
                <a:latin typeface="Tahoma" panose="020B0604030504040204" pitchFamily="34" charset="0"/>
                <a:ea typeface="Tahoma" panose="020B0604030504040204" pitchFamily="34" charset="0"/>
                <a:cs typeface="Tahoma" panose="020B0604030504040204" pitchFamily="34" charset="0"/>
              </a:rPr>
              <a:t>TuRf Valley Resort &amp; Conference Center</a:t>
            </a:r>
          </a:p>
          <a:p>
            <a:pPr algn="ctr"/>
            <a:r>
              <a:rPr lang="en-US" sz="2100" dirty="0">
                <a:effectLst/>
                <a:latin typeface="Tahoma" panose="020B0604030504040204" pitchFamily="34" charset="0"/>
                <a:ea typeface="Tahoma" panose="020B0604030504040204" pitchFamily="34" charset="0"/>
                <a:cs typeface="Tahoma" panose="020B0604030504040204" pitchFamily="34" charset="0"/>
              </a:rPr>
              <a:t>2700 Turf Valley Rd, Ellicott City, MD 21042</a:t>
            </a:r>
            <a:endParaRPr lang="en-US" sz="2100"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5">
            <a:extLst>
              <a:ext uri="{FF2B5EF4-FFF2-40B4-BE49-F238E27FC236}">
                <a16:creationId xmlns:a16="http://schemas.microsoft.com/office/drawing/2014/main" id="{6BA18819-234B-4658-8E2A-344560093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a:alphaModFix/>
          </a:blip>
          <a:stretch>
            <a:fillRect/>
          </a:stretch>
        </p:blipFill>
        <p:spPr>
          <a:xfrm>
            <a:off x="143933" y="2530264"/>
            <a:ext cx="2454908" cy="2464650"/>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17147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1419" y="192999"/>
            <a:ext cx="7391400" cy="487362"/>
          </a:xfrm>
        </p:spPr>
        <p:txBody>
          <a:bodyPr>
            <a:noAutofit/>
          </a:bodyPr>
          <a:lstStyle/>
          <a:p>
            <a:r>
              <a:rPr lang="en-US" altLang="en-US" dirty="0">
                <a:latin typeface="Arial Narrow" pitchFamily="34" charset="0"/>
                <a:ea typeface="ＭＳ Ｐゴシック" pitchFamily="34" charset="-128"/>
              </a:rPr>
              <a:t>Donor Recognition</a:t>
            </a:r>
            <a:endParaRPr lang="en-US" dirty="0"/>
          </a:p>
        </p:txBody>
      </p:sp>
      <p:sp>
        <p:nvSpPr>
          <p:cNvPr id="11" name="Content Placeholder 10"/>
          <p:cNvSpPr>
            <a:spLocks noGrp="1"/>
          </p:cNvSpPr>
          <p:nvPr>
            <p:ph sz="half" idx="13"/>
          </p:nvPr>
        </p:nvSpPr>
        <p:spPr>
          <a:xfrm>
            <a:off x="2079919" y="4497206"/>
            <a:ext cx="1983275" cy="509728"/>
          </a:xfrm>
        </p:spPr>
        <p:txBody>
          <a:bodyPr>
            <a:normAutofit/>
          </a:bodyPr>
          <a:lstStyle/>
          <a:p>
            <a:pPr marL="0" indent="0" algn="ctr">
              <a:buNone/>
            </a:pPr>
            <a:r>
              <a:rPr lang="en-US" sz="1600" dirty="0">
                <a:solidFill>
                  <a:srgbClr val="005DAA"/>
                </a:solidFill>
              </a:rPr>
              <a:t>Paul Harris Fellow</a:t>
            </a:r>
          </a:p>
        </p:txBody>
      </p:sp>
      <p:pic>
        <p:nvPicPr>
          <p:cNvPr id="18" name="Content Placeholder 17" descr="Slide 39 PHSpins05.png"/>
          <p:cNvPicPr>
            <a:picLocks noGrp="1" noChangeAspect="1"/>
          </p:cNvPicPr>
          <p:nvPr>
            <p:ph sz="half" idx="10"/>
          </p:nvPr>
        </p:nvPicPr>
        <p:blipFill rotWithShape="1">
          <a:blip r:embed="rId3" cstate="screen">
            <a:extLst>
              <a:ext uri="{28A0092B-C50C-407E-A947-70E740481C1C}">
                <a14:useLocalDpi xmlns:a14="http://schemas.microsoft.com/office/drawing/2010/main"/>
              </a:ext>
            </a:extLst>
          </a:blip>
          <a:srcRect/>
          <a:stretch/>
        </p:blipFill>
        <p:spPr>
          <a:xfrm>
            <a:off x="4635036" y="2307288"/>
            <a:ext cx="1984375" cy="1947863"/>
          </a:xfrm>
          <a:ln w="19050" cmpd="sng">
            <a:noFill/>
          </a:ln>
        </p:spPr>
      </p:pic>
      <p:sp>
        <p:nvSpPr>
          <p:cNvPr id="15" name="Content Placeholder 5"/>
          <p:cNvSpPr>
            <a:spLocks noGrp="1"/>
          </p:cNvSpPr>
          <p:nvPr>
            <p:ph sz="half" idx="13"/>
          </p:nvPr>
        </p:nvSpPr>
        <p:spPr>
          <a:xfrm>
            <a:off x="4636136" y="4491685"/>
            <a:ext cx="1983275" cy="616866"/>
          </a:xfrm>
        </p:spPr>
        <p:txBody>
          <a:bodyPr>
            <a:normAutofit/>
          </a:bodyPr>
          <a:lstStyle/>
          <a:p>
            <a:pPr marL="0" indent="0" algn="ctr">
              <a:buNone/>
            </a:pPr>
            <a:r>
              <a:rPr lang="en-US" sz="1600" dirty="0">
                <a:solidFill>
                  <a:srgbClr val="005DAA"/>
                </a:solidFill>
              </a:rPr>
              <a:t>Paul Harris Society</a:t>
            </a:r>
          </a:p>
        </p:txBody>
      </p:sp>
      <p:pic>
        <p:nvPicPr>
          <p:cNvPr id="14" name="Content Placeholder 27" descr="Slide 39 _G8A2307_5 sapphire.jpg"/>
          <p:cNvPicPr>
            <a:picLocks noGrp="1" noChangeAspect="1"/>
          </p:cNvPicPr>
          <p:nvPr>
            <p:ph sz="half" idx="10"/>
          </p:nvPr>
        </p:nvPicPr>
        <p:blipFill rotWithShape="1">
          <a:blip r:embed="rId4" cstate="screen">
            <a:extLst>
              <a:ext uri="{28A0092B-C50C-407E-A947-70E740481C1C}">
                <a14:useLocalDpi xmlns:a14="http://schemas.microsoft.com/office/drawing/2010/main"/>
              </a:ext>
            </a:extLst>
          </a:blip>
          <a:srcRect l="-3403" r="-3688" b="-5615"/>
          <a:stretch/>
        </p:blipFill>
        <p:spPr>
          <a:xfrm>
            <a:off x="2079919" y="2272363"/>
            <a:ext cx="1983275" cy="1948249"/>
          </a:xfrm>
          <a:prstGeom prst="rect">
            <a:avLst/>
          </a:prstGeom>
          <a:ln w="19050" cmpd="sng">
            <a:noFill/>
          </a:ln>
        </p:spPr>
      </p:pic>
      <p:sp>
        <p:nvSpPr>
          <p:cNvPr id="8" name="Content Placeholder 5"/>
          <p:cNvSpPr txBox="1">
            <a:spLocks/>
          </p:cNvSpPr>
          <p:nvPr/>
        </p:nvSpPr>
        <p:spPr>
          <a:xfrm>
            <a:off x="7643082" y="5144990"/>
            <a:ext cx="1983275" cy="78804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600" dirty="0">
                <a:solidFill>
                  <a:srgbClr val="005DAA"/>
                </a:solidFill>
                <a:latin typeface="Georgia"/>
              </a:rPr>
              <a:t>Paul Harris </a:t>
            </a:r>
            <a:br>
              <a:rPr lang="en-US" sz="1600" dirty="0">
                <a:solidFill>
                  <a:srgbClr val="005DAA"/>
                </a:solidFill>
                <a:latin typeface="Georgia"/>
              </a:rPr>
            </a:br>
            <a:r>
              <a:rPr lang="en-US" sz="1600" dirty="0">
                <a:solidFill>
                  <a:srgbClr val="005DAA"/>
                </a:solidFill>
                <a:latin typeface="Georgia"/>
              </a:rPr>
              <a:t>Club Banner</a:t>
            </a:r>
          </a:p>
        </p:txBody>
      </p:sp>
      <p:pic>
        <p:nvPicPr>
          <p:cNvPr id="9" name="Content Placeholder 5"/>
          <p:cNvPicPr>
            <a:picLocks noGrp="1" noChangeAspect="1"/>
          </p:cNvPicPr>
          <p:nvPr>
            <p:ph idx="4294967295"/>
          </p:nvPr>
        </p:nvPicPr>
        <p:blipFill rotWithShape="1">
          <a:blip r:embed="rId5" cstate="screen">
            <a:extLst>
              <a:ext uri="{28A0092B-C50C-407E-A947-70E740481C1C}">
                <a14:useLocalDpi xmlns:a14="http://schemas.microsoft.com/office/drawing/2010/main"/>
              </a:ext>
            </a:extLst>
          </a:blip>
          <a:srcRect l="-1364" r="222" b="-1537"/>
          <a:stretch/>
        </p:blipFill>
        <p:spPr>
          <a:xfrm>
            <a:off x="7283623" y="1407302"/>
            <a:ext cx="2691027" cy="3701250"/>
          </a:xfrm>
          <a:prstGeom prst="rect">
            <a:avLst/>
          </a:prstGeom>
          <a:ln w="6350" cmpd="sng">
            <a:solidFill>
              <a:srgbClr val="01B4E7"/>
            </a:solidFill>
          </a:ln>
        </p:spPr>
      </p:pic>
      <p:sp>
        <p:nvSpPr>
          <p:cNvPr id="4" name="TextBox 3">
            <a:extLst>
              <a:ext uri="{FF2B5EF4-FFF2-40B4-BE49-F238E27FC236}">
                <a16:creationId xmlns:a16="http://schemas.microsoft.com/office/drawing/2014/main" id="{63ECF019-BFD2-4416-B6B5-1A15DB03E1B6}"/>
              </a:ext>
            </a:extLst>
          </p:cNvPr>
          <p:cNvSpPr txBox="1"/>
          <p:nvPr/>
        </p:nvSpPr>
        <p:spPr>
          <a:xfrm>
            <a:off x="-129092" y="6858000"/>
            <a:ext cx="43183533" cy="5992410"/>
          </a:xfrm>
          <a:prstGeom prst="rect">
            <a:avLst/>
          </a:prstGeom>
          <a:noFill/>
        </p:spPr>
        <p:txBody>
          <a:bodyPr wrap="square" rtlCol="0">
            <a:spAutoFit/>
          </a:bodyPr>
          <a:lstStyle/>
          <a:p>
            <a:pPr marL="285750" indent="-2857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 Foundation’s first form of donor recognition was Paul Harris Fellow recognition, which the Foundation began using</a:t>
            </a:r>
          </a:p>
          <a:p>
            <a:r>
              <a:rPr lang="en-US" altLang="en-US" dirty="0">
                <a:latin typeface="Arial" pitchFamily="34" charset="0"/>
                <a:ea typeface="ＭＳ Ｐゴシック" pitchFamily="34" charset="-128"/>
                <a:cs typeface="ヒラギノ角ゴ Pro W3" pitchFamily="-84" charset="-128"/>
              </a:rPr>
              <a:t> in 1957</a:t>
            </a:r>
            <a:r>
              <a:rPr lang="en-US" altLang="en-US" b="1" dirty="0">
                <a:latin typeface="Arial" pitchFamily="34" charset="0"/>
                <a:ea typeface="ＭＳ Ｐゴシック" pitchFamily="34" charset="-128"/>
                <a:cs typeface="ヒラギノ角ゴ Pro W3" pitchFamily="-84" charset="-128"/>
              </a:rPr>
              <a:t> </a:t>
            </a:r>
            <a:r>
              <a:rPr lang="en-US" altLang="en-US" b="0" dirty="0">
                <a:latin typeface="Arial" pitchFamily="34" charset="0"/>
                <a:ea typeface="ＭＳ Ｐゴシック" pitchFamily="34" charset="-128"/>
                <a:cs typeface="ヒラギノ角ゴ Pro W3" pitchFamily="-84" charset="-128"/>
              </a:rPr>
              <a:t>to</a:t>
            </a:r>
            <a:r>
              <a:rPr lang="en-US" altLang="en-US" b="0" baseline="0" dirty="0">
                <a:latin typeface="Arial" pitchFamily="34" charset="0"/>
                <a:ea typeface="ＭＳ Ｐゴシック" pitchFamily="34" charset="-128"/>
                <a:cs typeface="ヒラギノ角ゴ Pro W3" pitchFamily="-84" charset="-128"/>
              </a:rPr>
              <a:t> express appreciation for</a:t>
            </a:r>
            <a:r>
              <a:rPr lang="en-US" altLang="en-US" dirty="0">
                <a:latin typeface="Arial" pitchFamily="34" charset="0"/>
                <a:ea typeface="ＭＳ Ｐゴシック" pitchFamily="34" charset="-128"/>
                <a:cs typeface="ヒラギノ角ゴ Pro W3" pitchFamily="-84" charset="-128"/>
              </a:rPr>
              <a:t> donations of more than $1,000. Donors</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are named</a:t>
            </a:r>
            <a:r>
              <a:rPr lang="en-US" altLang="en-US" baseline="0" dirty="0">
                <a:latin typeface="Arial" pitchFamily="34" charset="0"/>
                <a:ea typeface="ＭＳ Ｐゴシック" pitchFamily="34" charset="-128"/>
                <a:cs typeface="ヒラギノ角ゴ Pro W3" pitchFamily="-84" charset="-128"/>
              </a:rPr>
              <a:t> </a:t>
            </a:r>
            <a:r>
              <a:rPr lang="en-US" altLang="en-US" dirty="0">
                <a:latin typeface="Arial" pitchFamily="34" charset="0"/>
                <a:ea typeface="ＭＳ Ｐゴシック" pitchFamily="34" charset="-128"/>
                <a:cs typeface="ヒラギノ角ゴ Pro W3" pitchFamily="-84" charset="-128"/>
              </a:rPr>
              <a:t>Multiple Paul Harris Fellows with </a:t>
            </a:r>
          </a:p>
          <a:p>
            <a:r>
              <a:rPr lang="en-US" altLang="en-US" dirty="0">
                <a:latin typeface="Arial" pitchFamily="34" charset="0"/>
                <a:ea typeface="ＭＳ Ｐゴシック" pitchFamily="34" charset="-128"/>
                <a:cs typeface="ヒラギノ角ゴ Pro W3" pitchFamily="-84" charset="-128"/>
              </a:rPr>
              <a:t> each additional eligible gift of $1,000. Donors may also name another person as a Paul Harris Fellow by donating </a:t>
            </a:r>
          </a:p>
          <a:p>
            <a:r>
              <a:rPr lang="en-US" altLang="en-US" dirty="0">
                <a:latin typeface="Arial" pitchFamily="34" charset="0"/>
                <a:ea typeface="ＭＳ Ｐゴシック" pitchFamily="34" charset="-128"/>
                <a:cs typeface="ヒラギノ角ゴ Pro W3" pitchFamily="-84" charset="-128"/>
              </a:rPr>
              <a:t> in his or her honor.</a:t>
            </a:r>
          </a:p>
          <a:p>
            <a:pPr marL="285750" indent="-2857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The number of Paul Harris Fellows reached the 1 million mark in 2006, and more than 1.5 million have been named to </a:t>
            </a:r>
          </a:p>
          <a:p>
            <a:r>
              <a:rPr lang="en-US" altLang="en-US" dirty="0">
                <a:latin typeface="Arial" pitchFamily="34" charset="0"/>
                <a:ea typeface="ＭＳ Ｐゴシック" pitchFamily="34" charset="-128"/>
                <a:cs typeface="ヒラギノ角ゴ Pro W3" pitchFamily="-84" charset="-128"/>
              </a:rPr>
              <a:t>date</a:t>
            </a:r>
          </a:p>
          <a:p>
            <a:pPr marL="285750" indent="-285750">
              <a:buFont typeface="Arial" panose="020B0604020202020204" pitchFamily="34" charset="0"/>
              <a:buChar char="•"/>
            </a:pPr>
            <a:r>
              <a:rPr lang="en-US" altLang="en-US" baseline="0" dirty="0">
                <a:latin typeface="Arial" pitchFamily="34" charset="0"/>
                <a:ea typeface="ＭＳ Ｐゴシック" pitchFamily="34" charset="-128"/>
                <a:cs typeface="ヒラギノ角ゴ Pro W3" pitchFamily="-84" charset="-128"/>
              </a:rPr>
              <a:t>Apart from being Paul Harris Fellows, some donors become members of the </a:t>
            </a:r>
            <a:r>
              <a:rPr lang="en-US" altLang="en-US" dirty="0">
                <a:latin typeface="Arial" pitchFamily="34" charset="0"/>
                <a:ea typeface="ＭＳ Ｐゴシック" pitchFamily="34" charset="-128"/>
                <a:cs typeface="ヒラギノ角ゴ Pro W3" pitchFamily="-84" charset="-128"/>
              </a:rPr>
              <a:t>Paul Harris Society. These are Rotary </a:t>
            </a:r>
          </a:p>
          <a:p>
            <a:r>
              <a:rPr lang="en-US" altLang="en-US" dirty="0">
                <a:latin typeface="Arial" pitchFamily="34" charset="0"/>
                <a:ea typeface="ＭＳ Ｐゴシック" pitchFamily="34" charset="-128"/>
                <a:cs typeface="ヒラギノ角ゴ Pro W3" pitchFamily="-84" charset="-128"/>
              </a:rPr>
              <a:t>members and friends of Rotary who contribute $1,000 or more </a:t>
            </a:r>
            <a:r>
              <a:rPr lang="en-US" altLang="en-US" i="1" u="none" dirty="0">
                <a:latin typeface="Arial" pitchFamily="34" charset="0"/>
                <a:ea typeface="ＭＳ Ｐゴシック" pitchFamily="34" charset="-128"/>
                <a:cs typeface="ヒラギノ角ゴ Pro W3" pitchFamily="-84" charset="-128"/>
              </a:rPr>
              <a:t>yearly</a:t>
            </a:r>
            <a:r>
              <a:rPr lang="en-US" altLang="en-US" dirty="0">
                <a:latin typeface="Arial" pitchFamily="34" charset="0"/>
                <a:ea typeface="ＭＳ Ｐゴシック" pitchFamily="34" charset="-128"/>
                <a:cs typeface="ヒラギノ角ゴ Pro W3" pitchFamily="-84" charset="-128"/>
              </a:rPr>
              <a:t> to the Annual Fund, PolioPlus, or approved </a:t>
            </a:r>
          </a:p>
          <a:p>
            <a:r>
              <a:rPr lang="en-US" altLang="en-US" dirty="0">
                <a:latin typeface="Arial" pitchFamily="34" charset="0"/>
                <a:ea typeface="ＭＳ Ｐゴシック" pitchFamily="34" charset="-128"/>
                <a:cs typeface="ヒラギノ角ゴ Pro W3" pitchFamily="-84" charset="-128"/>
              </a:rPr>
              <a:t>Foundation global grants. This form of recognition was administered by districts until 2013, when the Foundation </a:t>
            </a:r>
          </a:p>
          <a:p>
            <a:r>
              <a:rPr lang="en-US" altLang="en-US" dirty="0">
                <a:latin typeface="Arial" pitchFamily="34" charset="0"/>
                <a:ea typeface="ＭＳ Ｐゴシック" pitchFamily="34" charset="-128"/>
                <a:cs typeface="ヒラギノ角ゴ Pro W3" pitchFamily="-84" charset="-128"/>
              </a:rPr>
              <a:t>Adopted the Paul Harris Society as one of its official programs.</a:t>
            </a:r>
          </a:p>
          <a:p>
            <a:pPr marL="285750" indent="-2857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In the 1980s, the Foundation began recognizing contributors who make eligible cumulative donations of $10,000 </a:t>
            </a:r>
          </a:p>
          <a:p>
            <a:r>
              <a:rPr lang="en-US" altLang="en-US" dirty="0">
                <a:latin typeface="Arial" pitchFamily="34" charset="0"/>
                <a:ea typeface="ＭＳ Ｐゴシック" pitchFamily="34" charset="-128"/>
                <a:cs typeface="ヒラギノ角ゴ Pro W3" pitchFamily="-84" charset="-128"/>
              </a:rPr>
              <a:t>as Major Donors. </a:t>
            </a:r>
          </a:p>
          <a:p>
            <a:pPr marL="285750" indent="-2857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In 1984-85, the Foundation established Benefactor recognition for donors who either include the Endowment Fund as</a:t>
            </a:r>
          </a:p>
          <a:p>
            <a:r>
              <a:rPr lang="en-US" altLang="en-US" dirty="0">
                <a:latin typeface="Arial" pitchFamily="34" charset="0"/>
                <a:ea typeface="ＭＳ Ｐゴシック" pitchFamily="34" charset="-128"/>
                <a:cs typeface="ヒラギノ角ゴ Pro W3" pitchFamily="-84" charset="-128"/>
              </a:rPr>
              <a:t> a beneficiary in their estate plans or donate $1,000 or more to the fund outright.</a:t>
            </a:r>
          </a:p>
          <a:p>
            <a:pPr marL="285750" indent="-2857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In 1999, the Trustees started the Bequest Society, which recognizes those who give at least $10,000 to The Rotary</a:t>
            </a:r>
          </a:p>
          <a:p>
            <a:r>
              <a:rPr lang="en-US" altLang="en-US" dirty="0">
                <a:latin typeface="Arial" pitchFamily="34" charset="0"/>
                <a:ea typeface="ＭＳ Ｐゴシック" pitchFamily="34" charset="-128"/>
                <a:cs typeface="ヒラギノ角ゴ Pro W3" pitchFamily="-84" charset="-128"/>
              </a:rPr>
              <a:t> Foundation through their estate plans.</a:t>
            </a:r>
          </a:p>
          <a:p>
            <a:endParaRPr lang="en-US" altLang="en-US" dirty="0">
              <a:latin typeface="Arial" pitchFamily="34" charset="0"/>
              <a:ea typeface="ＭＳ Ｐゴシック" pitchFamily="34" charset="-128"/>
              <a:cs typeface="ヒラギノ角ゴ Pro W3" pitchFamily="-84" charset="-128"/>
            </a:endParaRPr>
          </a:p>
          <a:p>
            <a:r>
              <a:rPr lang="en-US" altLang="en-US" dirty="0">
                <a:latin typeface="Arial" pitchFamily="34" charset="0"/>
                <a:ea typeface="ＭＳ Ｐゴシック" pitchFamily="34" charset="-128"/>
                <a:cs typeface="ヒラギノ角ゴ Pro W3" pitchFamily="-84" charset="-128"/>
              </a:rPr>
              <a:t>EXTRAS: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a:latin typeface="Arial" pitchFamily="34" charset="0"/>
                <a:ea typeface="ＭＳ Ｐゴシック" pitchFamily="34" charset="-128"/>
                <a:cs typeface="ヒラギノ角ゴ Pro W3" pitchFamily="-84" charset="-128"/>
              </a:rPr>
              <a:t>Learn about donor recognition at www.rotary.org/take-action/give/recognition</a:t>
            </a:r>
          </a:p>
          <a:p>
            <a:pPr marL="171450" indent="-171450">
              <a:buFont typeface="Arial" panose="020B0604020202020204" pitchFamily="34" charset="0"/>
              <a:buChar char="•"/>
            </a:pPr>
            <a:r>
              <a:rPr lang="en-US" altLang="en-US" dirty="0">
                <a:latin typeface="Arial" pitchFamily="34" charset="0"/>
                <a:ea typeface="ＭＳ Ｐゴシック" pitchFamily="34" charset="-128"/>
                <a:cs typeface="ヒラギノ角ゴ Pro W3" pitchFamily="-84" charset="-128"/>
              </a:rPr>
              <a:t>Read more Paul Harris Fellow history at www.rotary.org/history-paul-harris-fellow-recognition </a:t>
            </a:r>
          </a:p>
          <a:p>
            <a:endParaRPr lang="en-US" altLang="en-US" dirty="0">
              <a:latin typeface="Arial" pitchFamily="34" charset="0"/>
              <a:ea typeface="ＭＳ Ｐゴシック" pitchFamily="34" charset="-128"/>
              <a:cs typeface="ヒラギノ角ゴ Pro W3" pitchFamily="-84" charset="-128"/>
            </a:endParaRPr>
          </a:p>
        </p:txBody>
      </p:sp>
    </p:spTree>
    <p:extLst>
      <p:ext uri="{BB962C8B-B14F-4D97-AF65-F5344CB8AC3E}">
        <p14:creationId xmlns:p14="http://schemas.microsoft.com/office/powerpoint/2010/main" val="3277937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A217D-7E0E-4F1A-A967-75C0E53184C3}"/>
              </a:ext>
            </a:extLst>
          </p:cNvPr>
          <p:cNvSpPr>
            <a:spLocks noGrp="1"/>
          </p:cNvSpPr>
          <p:nvPr>
            <p:ph type="title"/>
          </p:nvPr>
        </p:nvSpPr>
        <p:spPr>
          <a:xfrm>
            <a:off x="1454239" y="245806"/>
            <a:ext cx="8643154" cy="2448233"/>
          </a:xfrm>
        </p:spPr>
        <p:txBody>
          <a:bodyPr>
            <a:normAutofit/>
          </a:bodyPr>
          <a:lstStyle/>
          <a:p>
            <a:pPr algn="ctr"/>
            <a:r>
              <a:rPr lang="en-US" sz="4400" b="1" dirty="0">
                <a:latin typeface="Tahoma" panose="020B0604030504040204" pitchFamily="34" charset="0"/>
                <a:ea typeface="Tahoma" panose="020B0604030504040204" pitchFamily="34" charset="0"/>
                <a:cs typeface="Tahoma" panose="020B0604030504040204" pitchFamily="34" charset="0"/>
              </a:rPr>
              <a:t>The Rotary Foundation</a:t>
            </a:r>
            <a:br>
              <a:rPr lang="en-US" sz="2000" b="1" dirty="0">
                <a:latin typeface="Tahoma" panose="020B0604030504040204" pitchFamily="34" charset="0"/>
                <a:ea typeface="Tahoma" panose="020B0604030504040204" pitchFamily="34" charset="0"/>
                <a:cs typeface="Tahoma" panose="020B0604030504040204" pitchFamily="34" charset="0"/>
              </a:rPr>
            </a:b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District 7620</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Education Series for 2021-2022</a:t>
            </a:r>
            <a:br>
              <a:rPr lang="en-US" sz="2000" b="1" dirty="0">
                <a:latin typeface="Tahoma" panose="020B0604030504040204" pitchFamily="34" charset="0"/>
                <a:ea typeface="Tahoma" panose="020B0604030504040204" pitchFamily="34" charset="0"/>
                <a:cs typeface="Tahoma" panose="020B0604030504040204" pitchFamily="34" charset="0"/>
              </a:rPr>
            </a:br>
            <a:br>
              <a:rPr lang="en-US" sz="20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PDG Rich Glover 2018-2019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sz="1600" b="1" dirty="0">
                <a:latin typeface="Tahoma" panose="020B0604030504040204" pitchFamily="34" charset="0"/>
                <a:ea typeface="Tahoma" panose="020B0604030504040204" pitchFamily="34" charset="0"/>
                <a:cs typeface="Tahoma" panose="020B0604030504040204" pitchFamily="34" charset="0"/>
              </a:rPr>
              <a:t>District 7620 Rotary Foundation Chair 2019-2023</a:t>
            </a:r>
            <a:br>
              <a:rPr lang="en-US" sz="36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rPr>
              <a:t>*</a:t>
            </a:r>
            <a:endParaRPr lang="en-US" sz="1100" dirty="0"/>
          </a:p>
        </p:txBody>
      </p:sp>
      <p:sp>
        <p:nvSpPr>
          <p:cNvPr id="5" name="Text Placeholder 4">
            <a:extLst>
              <a:ext uri="{FF2B5EF4-FFF2-40B4-BE49-F238E27FC236}">
                <a16:creationId xmlns:a16="http://schemas.microsoft.com/office/drawing/2014/main" id="{F49888CF-52B4-42FF-8CB6-155B3D318710}"/>
              </a:ext>
            </a:extLst>
          </p:cNvPr>
          <p:cNvSpPr>
            <a:spLocks noGrp="1"/>
          </p:cNvSpPr>
          <p:nvPr>
            <p:ph type="body" idx="1"/>
          </p:nvPr>
        </p:nvSpPr>
        <p:spPr>
          <a:xfrm>
            <a:off x="1454239" y="3806195"/>
            <a:ext cx="8630446" cy="1768695"/>
          </a:xfrm>
        </p:spPr>
        <p:txBody>
          <a:bodyPr>
            <a:normAutofit fontScale="70000" lnSpcReduction="20000"/>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Foundation Learning Series Introduction and Appreciation</a:t>
            </a:r>
          </a:p>
          <a:p>
            <a:pPr marL="285750" indent="-285750" algn="ctr">
              <a:buFont typeface="Wingdings" panose="05000000000000000000" pitchFamily="2" charset="2"/>
              <a:buChar char="ü"/>
            </a:pPr>
            <a:r>
              <a:rPr lang="en-US" sz="2000" b="1" dirty="0">
                <a:latin typeface="Tahoma" panose="020B0604030504040204" pitchFamily="34" charset="0"/>
                <a:ea typeface="Tahoma" panose="020B0604030504040204" pitchFamily="34" charset="0"/>
                <a:cs typeface="Tahoma" panose="020B0604030504040204" pitchFamily="34" charset="0"/>
              </a:rPr>
              <a:t>Why is Rotary International Rotary Foundation one of the most highly respected Foundations in the world</a:t>
            </a:r>
          </a:p>
          <a:p>
            <a:pPr marL="285750" indent="-285750" algn="ctr">
              <a:buFont typeface="Wingdings" panose="05000000000000000000" pitchFamily="2" charset="2"/>
              <a:buChar char="ü"/>
            </a:pPr>
            <a:r>
              <a:rPr lang="en-US" sz="2000" b="1" dirty="0">
                <a:latin typeface="Tahoma" panose="020B0604030504040204" pitchFamily="34" charset="0"/>
                <a:ea typeface="Tahoma" panose="020B0604030504040204" pitchFamily="34" charset="0"/>
                <a:cs typeface="Tahoma" panose="020B0604030504040204" pitchFamily="34" charset="0"/>
              </a:rPr>
              <a:t>Learn why Rotarians are the </a:t>
            </a:r>
            <a:r>
              <a:rPr lang="en-US" sz="2300" b="1" dirty="0">
                <a:solidFill>
                  <a:srgbClr val="C00000"/>
                </a:solidFill>
                <a:latin typeface="Tahoma" panose="020B0604030504040204" pitchFamily="34" charset="0"/>
                <a:ea typeface="Tahoma" panose="020B0604030504040204" pitchFamily="34" charset="0"/>
                <a:cs typeface="Tahoma" panose="020B0604030504040204" pitchFamily="34" charset="0"/>
              </a:rPr>
              <a:t>engine</a:t>
            </a:r>
            <a:r>
              <a:rPr lang="en-US" sz="2000" b="1" dirty="0">
                <a:latin typeface="Tahoma" panose="020B0604030504040204" pitchFamily="34" charset="0"/>
                <a:ea typeface="Tahoma" panose="020B0604030504040204" pitchFamily="34" charset="0"/>
                <a:cs typeface="Tahoma" panose="020B0604030504040204" pitchFamily="34" charset="0"/>
              </a:rPr>
              <a:t> that provides the resources to serve our communities and around the world</a:t>
            </a:r>
          </a:p>
          <a:p>
            <a:endParaRPr lang="en-US" dirty="0"/>
          </a:p>
        </p:txBody>
      </p:sp>
      <p:pic>
        <p:nvPicPr>
          <p:cNvPr id="6" name="Picture 5">
            <a:extLst>
              <a:ext uri="{FF2B5EF4-FFF2-40B4-BE49-F238E27FC236}">
                <a16:creationId xmlns:a16="http://schemas.microsoft.com/office/drawing/2014/main" id="{22A740AF-4576-4B29-A4BB-971410CD5B49}"/>
              </a:ext>
            </a:extLst>
          </p:cNvPr>
          <p:cNvPicPr>
            <a:picLocks noChangeAspect="1"/>
          </p:cNvPicPr>
          <p:nvPr/>
        </p:nvPicPr>
        <p:blipFill>
          <a:blip r:embed="rId2"/>
          <a:stretch>
            <a:fillRect/>
          </a:stretch>
        </p:blipFill>
        <p:spPr>
          <a:xfrm>
            <a:off x="5316431" y="2499891"/>
            <a:ext cx="1559138" cy="1247311"/>
          </a:xfrm>
          <a:prstGeom prst="rect">
            <a:avLst/>
          </a:prstGeom>
        </p:spPr>
      </p:pic>
    </p:spTree>
    <p:extLst>
      <p:ext uri="{BB962C8B-B14F-4D97-AF65-F5344CB8AC3E}">
        <p14:creationId xmlns:p14="http://schemas.microsoft.com/office/powerpoint/2010/main" val="4276068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E675-377F-4225-89B4-EEA73347A57D}"/>
              </a:ext>
            </a:extLst>
          </p:cNvPr>
          <p:cNvSpPr>
            <a:spLocks noGrp="1"/>
          </p:cNvSpPr>
          <p:nvPr>
            <p:ph type="title"/>
          </p:nvPr>
        </p:nvSpPr>
        <p:spPr>
          <a:xfrm>
            <a:off x="660400" y="393700"/>
            <a:ext cx="10845799" cy="1257300"/>
          </a:xfrm>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Creation of an ENDOWMENT FUND TO BENEFIT district 7620 clubs</a:t>
            </a:r>
          </a:p>
        </p:txBody>
      </p:sp>
      <p:sp>
        <p:nvSpPr>
          <p:cNvPr id="3" name="Content Placeholder 2">
            <a:extLst>
              <a:ext uri="{FF2B5EF4-FFF2-40B4-BE49-F238E27FC236}">
                <a16:creationId xmlns:a16="http://schemas.microsoft.com/office/drawing/2014/main" id="{18366434-55A0-492F-8106-459B9137DC64}"/>
              </a:ext>
            </a:extLst>
          </p:cNvPr>
          <p:cNvSpPr>
            <a:spLocks noGrp="1"/>
          </p:cNvSpPr>
          <p:nvPr>
            <p:ph idx="1"/>
          </p:nvPr>
        </p:nvSpPr>
        <p:spPr>
          <a:xfrm>
            <a:off x="1451579" y="2044700"/>
            <a:ext cx="9603275" cy="3825522"/>
          </a:xfrm>
        </p:spPr>
        <p:txBody>
          <a:bodyPr>
            <a:normAutofit fontScale="77500" lnSpcReduction="20000"/>
          </a:bodyPr>
          <a:lstStyle/>
          <a:p>
            <a:pPr marL="0" marR="0" indent="0">
              <a:spcBef>
                <a:spcPts val="0"/>
              </a:spcBef>
              <a:spcAft>
                <a:spcPts val="0"/>
              </a:spcAft>
              <a:buNone/>
            </a:pPr>
            <a:endParaRPr lang="en-US" dirty="0">
              <a:solidFill>
                <a:srgbClr val="1F497D"/>
              </a:solidFill>
              <a:latin typeface="Tahoma" panose="020B0604030504040204" pitchFamily="34" charset="0"/>
              <a:ea typeface="Calibri" panose="020F0502020204030204" pitchFamily="34" charset="0"/>
            </a:endParaRPr>
          </a:p>
          <a:p>
            <a:pPr marL="0" marR="0" indent="0">
              <a:spcBef>
                <a:spcPts val="0"/>
              </a:spcBef>
              <a:spcAft>
                <a:spcPts val="0"/>
              </a:spcAft>
              <a:buNone/>
            </a:pPr>
            <a:r>
              <a:rPr lang="en-US" sz="2000" dirty="0">
                <a:solidFill>
                  <a:srgbClr val="1F497D"/>
                </a:solidFill>
                <a:effectLst/>
                <a:latin typeface="Tahoma" panose="020B0604030504040204" pitchFamily="34" charset="0"/>
                <a:ea typeface="Calibri" panose="020F0502020204030204" pitchFamily="34" charset="0"/>
              </a:rPr>
              <a:t>On January 14, 2021, after considering options for using the District’s “excess” funds, the District’s Finance Committee </a:t>
            </a:r>
            <a:r>
              <a:rPr lang="en-US" dirty="0">
                <a:solidFill>
                  <a:srgbClr val="1F497D"/>
                </a:solidFill>
                <a:latin typeface="Tahoma" panose="020B0604030504040204" pitchFamily="34" charset="0"/>
                <a:ea typeface="Calibri" panose="020F0502020204030204" pitchFamily="34" charset="0"/>
              </a:rPr>
              <a:t>unanimously approved establishment of an Endowment Fund in the amount of $100,000 within the Rotary Foundation to benefit District 7620 clubs. That recommendation was forwarded to the District Governor and The District Executive Leadership Team (DELT).</a:t>
            </a:r>
          </a:p>
          <a:p>
            <a:pPr marL="0" marR="0">
              <a:spcBef>
                <a:spcPts val="0"/>
              </a:spcBef>
              <a:spcAft>
                <a:spcPts val="0"/>
              </a:spcAft>
            </a:pPr>
            <a:endParaRPr lang="en-US" sz="2000" dirty="0">
              <a:solidFill>
                <a:srgbClr val="1F497D"/>
              </a:solidFill>
              <a:effectLst/>
              <a:latin typeface="Tahoma" panose="020B060403050404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Tahoma" panose="020B0604030504040204" pitchFamily="34" charset="0"/>
                <a:ea typeface="Calibri" panose="020F0502020204030204" pitchFamily="34" charset="0"/>
              </a:rPr>
              <a:t>On January 18, 2021, after thorough deliberation and discussion, the DELT unanimously approved the Finance Committee’s recommendation to use $100,000.00 of District funds to create a District 7620 Rotary Foundation Named Endowment. </a:t>
            </a:r>
          </a:p>
          <a:p>
            <a:pPr marL="0" marR="0" indent="0">
              <a:spcBef>
                <a:spcPts val="0"/>
              </a:spcBef>
              <a:spcAft>
                <a:spcPts val="0"/>
              </a:spcAft>
              <a:buNone/>
            </a:pPr>
            <a:endParaRPr lang="en-US" dirty="0">
              <a:solidFill>
                <a:srgbClr val="1F497D"/>
              </a:solidFill>
              <a:latin typeface="Tahoma" panose="020B060403050404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Tahoma" panose="020B0604030504040204" pitchFamily="34" charset="0"/>
                <a:ea typeface="Calibri" panose="020F0502020204030204" pitchFamily="34" charset="0"/>
              </a:rPr>
              <a:t>On January 22, 2021, The Rotary Foundation Chief Philanthropy Officer approved the establishment of the</a:t>
            </a:r>
          </a:p>
          <a:p>
            <a:pPr marL="0" marR="0" indent="0" algn="ctr">
              <a:spcBef>
                <a:spcPts val="0"/>
              </a:spcBef>
              <a:spcAft>
                <a:spcPts val="0"/>
              </a:spcAft>
              <a:buNone/>
            </a:pPr>
            <a:r>
              <a:rPr lang="en-US" dirty="0">
                <a:solidFill>
                  <a:srgbClr val="1F497D"/>
                </a:solidFill>
                <a:latin typeface="Tahoma" panose="020B0604030504040204" pitchFamily="34" charset="0"/>
                <a:ea typeface="Calibri" panose="020F0502020204030204" pitchFamily="34" charset="0"/>
              </a:rPr>
              <a:t> </a:t>
            </a:r>
            <a:r>
              <a:rPr lang="en-US" sz="5100" dirty="0">
                <a:solidFill>
                  <a:srgbClr val="1F497D"/>
                </a:solidFill>
                <a:latin typeface="Freestyle Script" panose="030804020302050B0404" pitchFamily="66" charset="0"/>
                <a:ea typeface="Calibri" panose="020F0502020204030204" pitchFamily="34" charset="0"/>
              </a:rPr>
              <a:t>“</a:t>
            </a:r>
            <a:r>
              <a:rPr lang="en-US" sz="5100" b="1" dirty="0">
                <a:solidFill>
                  <a:srgbClr val="1F497D"/>
                </a:solidFill>
                <a:latin typeface="Freestyle Script" panose="030804020302050B0404" pitchFamily="66" charset="0"/>
                <a:ea typeface="Calibri" panose="020F0502020204030204" pitchFamily="34" charset="0"/>
              </a:rPr>
              <a:t>District 7620 Central MD &amp; DC Endowment Fund</a:t>
            </a:r>
            <a:r>
              <a:rPr lang="en-US" sz="5100" dirty="0">
                <a:solidFill>
                  <a:srgbClr val="1F497D"/>
                </a:solidFill>
                <a:latin typeface="Freestyle Script" panose="030804020302050B0404" pitchFamily="66" charset="0"/>
                <a:ea typeface="Calibri" panose="020F0502020204030204" pitchFamily="34" charset="0"/>
              </a:rPr>
              <a:t>”</a:t>
            </a:r>
            <a:r>
              <a:rPr lang="en-US" dirty="0">
                <a:solidFill>
                  <a:srgbClr val="1F497D"/>
                </a:solidFill>
                <a:latin typeface="Tahoma" panose="020B0604030504040204" pitchFamily="34" charset="0"/>
                <a:ea typeface="Calibri" panose="020F0502020204030204" pitchFamily="34" charset="0"/>
              </a:rPr>
              <a:t> </a:t>
            </a:r>
          </a:p>
          <a:p>
            <a:endParaRPr lang="en-US" dirty="0"/>
          </a:p>
        </p:txBody>
      </p:sp>
    </p:spTree>
    <p:extLst>
      <p:ext uri="{BB962C8B-B14F-4D97-AF65-F5344CB8AC3E}">
        <p14:creationId xmlns:p14="http://schemas.microsoft.com/office/powerpoint/2010/main" val="1931423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
            <a:ext cx="11506200" cy="1317522"/>
          </a:xfrm>
        </p:spPr>
        <p:txBody>
          <a:bodyPr>
            <a:no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What can your Annual Fund Donations </a:t>
            </a:r>
            <a:br>
              <a:rPr lang="en-US" sz="36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and personal legacy fund support?</a:t>
            </a:r>
          </a:p>
        </p:txBody>
      </p:sp>
      <p:pic>
        <p:nvPicPr>
          <p:cNvPr id="2050" name="Picture 2" descr="Rotary District 7020 (@rotary7020) | Twi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535" y="1533134"/>
            <a:ext cx="5622884" cy="46120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215" y="2508587"/>
            <a:ext cx="5196320" cy="3098284"/>
          </a:xfrm>
          <a:prstGeom prst="rect">
            <a:avLst/>
          </a:prstGeom>
        </p:spPr>
        <p:txBody>
          <a:bodyPr wrap="square">
            <a:spAutoFit/>
          </a:bodyPr>
          <a:lstStyle/>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DDF-SHARE</a:t>
            </a:r>
          </a:p>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World Fund</a:t>
            </a:r>
          </a:p>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Area of Focus</a:t>
            </a:r>
          </a:p>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Rotary Peace Centers</a:t>
            </a:r>
          </a:p>
          <a:p>
            <a:pPr marL="228600" lvl="0" indent="-228600">
              <a:lnSpc>
                <a:spcPct val="90000"/>
              </a:lnSpc>
              <a:spcBef>
                <a:spcPts val="1000"/>
              </a:spcBef>
              <a:buClr>
                <a:srgbClr val="005DAA"/>
              </a:buClr>
              <a:buSzPct val="110000"/>
              <a:buFont typeface="Arial"/>
              <a:buChar char="•"/>
            </a:pPr>
            <a:r>
              <a:rPr lang="en-US" sz="3600" dirty="0">
                <a:solidFill>
                  <a:srgbClr val="005DAA"/>
                </a:solidFill>
                <a:latin typeface="Georgia" panose="02040502050405020303" pitchFamily="18" charset="0"/>
                <a:cs typeface="Arial" charset="0"/>
              </a:rPr>
              <a:t>Global Scholars</a:t>
            </a:r>
          </a:p>
        </p:txBody>
      </p:sp>
    </p:spTree>
    <p:extLst>
      <p:ext uri="{BB962C8B-B14F-4D97-AF65-F5344CB8AC3E}">
        <p14:creationId xmlns:p14="http://schemas.microsoft.com/office/powerpoint/2010/main" val="146634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8D0E4B-7A8D-44BA-A94D-6019BDC90DE2}"/>
              </a:ext>
            </a:extLst>
          </p:cNvPr>
          <p:cNvSpPr>
            <a:spLocks noGrp="1"/>
          </p:cNvSpPr>
          <p:nvPr>
            <p:ph type="sldNum" sz="quarter" idx="12"/>
          </p:nvPr>
        </p:nvSpPr>
        <p:spPr/>
        <p:txBody>
          <a:bodyPr/>
          <a:lstStyle/>
          <a:p>
            <a:fld id="{97A94E25-127B-4C48-AF96-44BA7B823777}" type="slidenum">
              <a:rPr lang="en-US" smtClean="0"/>
              <a:pPr/>
              <a:t>22</a:t>
            </a:fld>
            <a:endParaRPr lang="en-US" dirty="0"/>
          </a:p>
        </p:txBody>
      </p:sp>
      <p:pic>
        <p:nvPicPr>
          <p:cNvPr id="6" name="Picture 2">
            <a:extLst>
              <a:ext uri="{FF2B5EF4-FFF2-40B4-BE49-F238E27FC236}">
                <a16:creationId xmlns:a16="http://schemas.microsoft.com/office/drawing/2014/main" id="{273E80C0-F29B-4C5C-9321-09090D790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71" y="1774639"/>
            <a:ext cx="5353919" cy="3308722"/>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7">
            <a:extLst>
              <a:ext uri="{FF2B5EF4-FFF2-40B4-BE49-F238E27FC236}">
                <a16:creationId xmlns:a16="http://schemas.microsoft.com/office/drawing/2014/main" id="{154EBE5F-6740-4E18-812A-DB627D06D44B}"/>
              </a:ext>
            </a:extLst>
          </p:cNvPr>
          <p:cNvSpPr>
            <a:spLocks noGrp="1"/>
          </p:cNvSpPr>
          <p:nvPr>
            <p:ph type="subTitle" idx="1"/>
          </p:nvPr>
        </p:nvSpPr>
        <p:spPr>
          <a:xfrm>
            <a:off x="6483412" y="383458"/>
            <a:ext cx="5353917" cy="5958349"/>
          </a:xfrm>
        </p:spPr>
        <p:txBody>
          <a:bodyPr>
            <a:normAutofit fontScale="92500"/>
          </a:bodyPr>
          <a:lstStyle/>
          <a:p>
            <a:r>
              <a:rPr lang="en-US" sz="4000" b="1" dirty="0">
                <a:solidFill>
                  <a:schemeClr val="bg1"/>
                </a:solidFill>
                <a:latin typeface="Arial" panose="020B0604020202020204" pitchFamily="34" charset="0"/>
                <a:cs typeface="Arial" panose="020B0604020202020204" pitchFamily="34" charset="0"/>
              </a:rPr>
              <a:t>REMEMBER – THIS IS THE IMPACT OF EVERY ROTARIAN’S INSPIRATION TO GIVE TO TRF WHICH COMES BACK TO </a:t>
            </a:r>
            <a:r>
              <a:rPr lang="en-US" sz="4000" b="1" dirty="0">
                <a:solidFill>
                  <a:schemeClr val="tx1"/>
                </a:solidFill>
                <a:latin typeface="Arial" panose="020B0604020202020204" pitchFamily="34" charset="0"/>
                <a:cs typeface="Arial" panose="020B0604020202020204" pitchFamily="34" charset="0"/>
              </a:rPr>
              <a:t>THE DISTRICT ENGINE</a:t>
            </a:r>
            <a:r>
              <a:rPr lang="en-US" sz="4000" b="1" dirty="0">
                <a:solidFill>
                  <a:schemeClr val="bg1"/>
                </a:solidFill>
                <a:latin typeface="Arial" panose="020B0604020202020204" pitchFamily="34" charset="0"/>
                <a:cs typeface="Arial" panose="020B0604020202020204" pitchFamily="34" charset="0"/>
              </a:rPr>
              <a:t> EVERY THREE YEARS. </a:t>
            </a:r>
          </a:p>
        </p:txBody>
      </p:sp>
    </p:spTree>
    <p:custDataLst>
      <p:tags r:id="rId1"/>
    </p:custDataLst>
    <p:extLst>
      <p:ext uri="{BB962C8B-B14F-4D97-AF65-F5344CB8AC3E}">
        <p14:creationId xmlns:p14="http://schemas.microsoft.com/office/powerpoint/2010/main" val="160212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7D8FC2-7A22-4F16-A70A-D619B1120DA8}"/>
              </a:ext>
            </a:extLst>
          </p:cNvPr>
          <p:cNvPicPr>
            <a:picLocks noChangeAspect="1"/>
          </p:cNvPicPr>
          <p:nvPr/>
        </p:nvPicPr>
        <p:blipFill>
          <a:blip r:embed="rId2"/>
          <a:stretch>
            <a:fillRect/>
          </a:stretch>
        </p:blipFill>
        <p:spPr>
          <a:xfrm>
            <a:off x="1202440" y="0"/>
            <a:ext cx="9787120" cy="6125497"/>
          </a:xfrm>
          <a:prstGeom prst="rect">
            <a:avLst/>
          </a:prstGeom>
        </p:spPr>
      </p:pic>
      <p:sp>
        <p:nvSpPr>
          <p:cNvPr id="2" name="Arrow: Right 1">
            <a:extLst>
              <a:ext uri="{FF2B5EF4-FFF2-40B4-BE49-F238E27FC236}">
                <a16:creationId xmlns:a16="http://schemas.microsoft.com/office/drawing/2014/main" id="{9B59D83A-52D0-4534-84D7-698071108152}"/>
              </a:ext>
            </a:extLst>
          </p:cNvPr>
          <p:cNvSpPr/>
          <p:nvPr/>
        </p:nvSpPr>
        <p:spPr>
          <a:xfrm rot="1840709">
            <a:off x="3024816" y="735242"/>
            <a:ext cx="897613"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9BF09B0-0527-4D62-A9BD-60E82FB36D6F}"/>
              </a:ext>
            </a:extLst>
          </p:cNvPr>
          <p:cNvSpPr/>
          <p:nvPr/>
        </p:nvSpPr>
        <p:spPr>
          <a:xfrm rot="5400000">
            <a:off x="9748683" y="43824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23CE4E07-379C-4241-A5F8-A28E1AD98F91}"/>
              </a:ext>
            </a:extLst>
          </p:cNvPr>
          <p:cNvSpPr/>
          <p:nvPr/>
        </p:nvSpPr>
        <p:spPr>
          <a:xfrm>
            <a:off x="2988990" y="-157316"/>
            <a:ext cx="484632" cy="348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617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363647-2E95-4DA6-A1FF-85F3DDC47B61}"/>
              </a:ext>
            </a:extLst>
          </p:cNvPr>
          <p:cNvPicPr>
            <a:picLocks noChangeAspect="1"/>
          </p:cNvPicPr>
          <p:nvPr/>
        </p:nvPicPr>
        <p:blipFill>
          <a:blip r:embed="rId2"/>
          <a:stretch>
            <a:fillRect/>
          </a:stretch>
        </p:blipFill>
        <p:spPr>
          <a:xfrm>
            <a:off x="1785479" y="0"/>
            <a:ext cx="8621042" cy="6125497"/>
          </a:xfrm>
          <a:prstGeom prst="rect">
            <a:avLst/>
          </a:prstGeom>
        </p:spPr>
      </p:pic>
      <p:sp>
        <p:nvSpPr>
          <p:cNvPr id="8" name="Arrow: Left-Right 7">
            <a:extLst>
              <a:ext uri="{FF2B5EF4-FFF2-40B4-BE49-F238E27FC236}">
                <a16:creationId xmlns:a16="http://schemas.microsoft.com/office/drawing/2014/main" id="{4C93FB05-4523-4015-BF7C-4EC13377E8C9}"/>
              </a:ext>
            </a:extLst>
          </p:cNvPr>
          <p:cNvSpPr/>
          <p:nvPr/>
        </p:nvSpPr>
        <p:spPr>
          <a:xfrm>
            <a:off x="5525500" y="1032385"/>
            <a:ext cx="1216152" cy="2556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10" name="Arrow: Left-Right 9">
            <a:extLst>
              <a:ext uri="{FF2B5EF4-FFF2-40B4-BE49-F238E27FC236}">
                <a16:creationId xmlns:a16="http://schemas.microsoft.com/office/drawing/2014/main" id="{EA9BB98D-7887-4942-98B9-954759F3F812}"/>
              </a:ext>
            </a:extLst>
          </p:cNvPr>
          <p:cNvSpPr/>
          <p:nvPr/>
        </p:nvSpPr>
        <p:spPr>
          <a:xfrm>
            <a:off x="8509821" y="1032385"/>
            <a:ext cx="1047135" cy="2556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CD0E360F-EBCB-40A0-BF01-4AF9BD7811F6}"/>
              </a:ext>
            </a:extLst>
          </p:cNvPr>
          <p:cNvSpPr/>
          <p:nvPr/>
        </p:nvSpPr>
        <p:spPr>
          <a:xfrm>
            <a:off x="8502448" y="2086894"/>
            <a:ext cx="486696" cy="2556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Right 11">
            <a:extLst>
              <a:ext uri="{FF2B5EF4-FFF2-40B4-BE49-F238E27FC236}">
                <a16:creationId xmlns:a16="http://schemas.microsoft.com/office/drawing/2014/main" id="{6AE673A0-45E5-45BF-A255-22244D0F4851}"/>
              </a:ext>
            </a:extLst>
          </p:cNvPr>
          <p:cNvSpPr/>
          <p:nvPr/>
        </p:nvSpPr>
        <p:spPr>
          <a:xfrm>
            <a:off x="8485243" y="3124192"/>
            <a:ext cx="486696" cy="2556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F9CF2B25-4C14-45C4-9B85-46F3C4B51278}"/>
              </a:ext>
            </a:extLst>
          </p:cNvPr>
          <p:cNvCxnSpPr>
            <a:cxnSpLocks/>
          </p:cNvCxnSpPr>
          <p:nvPr/>
        </p:nvCxnSpPr>
        <p:spPr>
          <a:xfrm>
            <a:off x="7281607" y="1278186"/>
            <a:ext cx="668594" cy="116020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Arrow: Down 17">
            <a:extLst>
              <a:ext uri="{FF2B5EF4-FFF2-40B4-BE49-F238E27FC236}">
                <a16:creationId xmlns:a16="http://schemas.microsoft.com/office/drawing/2014/main" id="{8E5BC26A-60DE-4089-AF77-A89753D8885E}"/>
              </a:ext>
            </a:extLst>
          </p:cNvPr>
          <p:cNvSpPr/>
          <p:nvPr/>
        </p:nvSpPr>
        <p:spPr>
          <a:xfrm>
            <a:off x="3392129" y="-245807"/>
            <a:ext cx="484632" cy="3393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9390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8960-5A9A-4084-9255-58FB864A6442}"/>
              </a:ext>
            </a:extLst>
          </p:cNvPr>
          <p:cNvSpPr>
            <a:spLocks noGrp="1"/>
          </p:cNvSpPr>
          <p:nvPr>
            <p:ph type="title"/>
          </p:nvPr>
        </p:nvSpPr>
        <p:spPr>
          <a:xfrm>
            <a:off x="381000" y="0"/>
            <a:ext cx="11506200" cy="1796131"/>
          </a:xfrm>
        </p:spPr>
        <p:txBody>
          <a:bodyPr>
            <a:normAutofit/>
          </a:bodyPr>
          <a:lstStyle/>
          <a:p>
            <a:pPr algn="ctr"/>
            <a:r>
              <a:rPr lang="en-US" sz="4000" b="1" dirty="0">
                <a:solidFill>
                  <a:srgbClr val="333333"/>
                </a:solidFill>
                <a:effectLst/>
                <a:latin typeface="Kristen ITC" panose="03050502040202030202" pitchFamily="66" charset="0"/>
                <a:ea typeface="Times New Roman" panose="02020603050405020304" pitchFamily="18" charset="0"/>
                <a:cs typeface="Tahoma" panose="020B0604030504040204" pitchFamily="34" charset="0"/>
              </a:rPr>
              <a:t>Join us:</a:t>
            </a:r>
            <a:br>
              <a:rPr lang="en-US" sz="4000" b="1" dirty="0">
                <a:solidFill>
                  <a:srgbClr val="333333"/>
                </a:solidFill>
                <a:effectLst/>
                <a:latin typeface="Kristen ITC" panose="03050502040202030202" pitchFamily="66" charset="0"/>
                <a:ea typeface="Times New Roman" panose="02020603050405020304" pitchFamily="18" charset="0"/>
                <a:cs typeface="Tahoma" panose="020B0604030504040204" pitchFamily="34" charset="0"/>
              </a:rPr>
            </a:br>
            <a:r>
              <a:rPr lang="en-US" sz="2700" b="1" dirty="0">
                <a:solidFill>
                  <a:srgbClr val="333333"/>
                </a:solidFill>
                <a:effectLst/>
                <a:latin typeface="Kristen ITC" panose="03050502040202030202" pitchFamily="66" charset="0"/>
                <a:ea typeface="Times New Roman" panose="02020603050405020304" pitchFamily="18" charset="0"/>
                <a:cs typeface="Tahoma" panose="020B0604030504040204" pitchFamily="34" charset="0"/>
              </a:rPr>
              <a:t>Series Building Blocks for easier understanding  and use  –</a:t>
            </a:r>
            <a:br>
              <a:rPr lang="en-US" sz="2700" dirty="0"/>
            </a:br>
            <a:endParaRPr lang="en-US" sz="2700" dirty="0"/>
          </a:p>
        </p:txBody>
      </p:sp>
      <p:sp>
        <p:nvSpPr>
          <p:cNvPr id="4" name="Subtitle 3">
            <a:extLst>
              <a:ext uri="{FF2B5EF4-FFF2-40B4-BE49-F238E27FC236}">
                <a16:creationId xmlns:a16="http://schemas.microsoft.com/office/drawing/2014/main" id="{045824D9-3A54-449C-9CC6-64DA064EBC1D}"/>
              </a:ext>
            </a:extLst>
          </p:cNvPr>
          <p:cNvSpPr>
            <a:spLocks noGrp="1"/>
          </p:cNvSpPr>
          <p:nvPr>
            <p:ph type="subTitle" idx="13"/>
          </p:nvPr>
        </p:nvSpPr>
        <p:spPr>
          <a:xfrm>
            <a:off x="380999" y="1796132"/>
            <a:ext cx="11506199" cy="927403"/>
          </a:xfrm>
        </p:spPr>
        <p:txBody>
          <a:bodyPr>
            <a:normAutofit fontScale="77500" lnSpcReduction="20000"/>
          </a:bodyPr>
          <a:lstStyle/>
          <a:p>
            <a:pPr algn="ctr"/>
            <a:r>
              <a:rPr lang="en-US" sz="2400" b="1" dirty="0">
                <a:solidFill>
                  <a:srgbClr val="333333"/>
                </a:solidFill>
                <a:effectLst/>
                <a:latin typeface="Kristen ITC" panose="03050502040202030202" pitchFamily="66" charset="0"/>
                <a:ea typeface="Times New Roman" panose="02020603050405020304" pitchFamily="18" charset="0"/>
                <a:cs typeface="Times New Roman" panose="02020603050405020304" pitchFamily="18" charset="0"/>
              </a:rPr>
              <a:t>ZOOM on Thursday evenings @ 7:00pm and Saturday mornings @9:00am.</a:t>
            </a:r>
          </a:p>
          <a:p>
            <a:pPr algn="ctr"/>
            <a:r>
              <a:rPr lang="en-US" dirty="0">
                <a:latin typeface="Kristen ITC" panose="03050502040202030202" pitchFamily="66" charset="0"/>
                <a:cs typeface="Times New Roman" panose="02020603050405020304" pitchFamily="18" charset="0"/>
              </a:rPr>
              <a:t>Sign-up on District website </a:t>
            </a:r>
            <a:r>
              <a:rPr lang="en-US" dirty="0">
                <a:latin typeface="Kristen ITC" panose="03050502040202030202" pitchFamily="66" charset="0"/>
                <a:cs typeface="Times New Roman" panose="02020603050405020304" pitchFamily="18" charset="0"/>
                <a:hlinkClick r:id="rId2"/>
              </a:rPr>
              <a:t>www.rotary7620.0rg</a:t>
            </a:r>
            <a:r>
              <a:rPr lang="en-US" dirty="0">
                <a:latin typeface="Kristen ITC" panose="03050502040202030202" pitchFamily="66" charset="0"/>
                <a:cs typeface="Times New Roman" panose="02020603050405020304" pitchFamily="18" charset="0"/>
              </a:rPr>
              <a:t> </a:t>
            </a:r>
            <a:endParaRPr lang="en-US" dirty="0"/>
          </a:p>
        </p:txBody>
      </p:sp>
      <p:pic>
        <p:nvPicPr>
          <p:cNvPr id="5" name="Picture 2" descr="Pain Relief Sign, Pain Relief Icon Or Logo Royalty Free Cliparts, Vectors,  And Stock Illustration. Image 156191814.">
            <a:extLst>
              <a:ext uri="{FF2B5EF4-FFF2-40B4-BE49-F238E27FC236}">
                <a16:creationId xmlns:a16="http://schemas.microsoft.com/office/drawing/2014/main" id="{49C89490-3C0F-456E-81A8-7A1BDFDA9DE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15606" y="2890684"/>
            <a:ext cx="3836987" cy="314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158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179170"/>
            <a:ext cx="12250994" cy="633689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D5CFE7D-AB3F-A445-86A0-CA0092445563}"/>
              </a:ext>
            </a:extLst>
          </p:cNvPr>
          <p:cNvPicPr>
            <a:picLocks noChangeAspect="1"/>
          </p:cNvPicPr>
          <p:nvPr/>
        </p:nvPicPr>
        <p:blipFill>
          <a:blip r:embed="rId4"/>
          <a:stretch>
            <a:fillRect/>
          </a:stretch>
        </p:blipFill>
        <p:spPr>
          <a:xfrm>
            <a:off x="3915249" y="1904995"/>
            <a:ext cx="4220308" cy="3551636"/>
          </a:xfrm>
          <a:prstGeom prst="rect">
            <a:avLst/>
          </a:prstGeom>
        </p:spPr>
      </p:pic>
      <p:sp>
        <p:nvSpPr>
          <p:cNvPr id="3" name="TextBox 2">
            <a:extLst>
              <a:ext uri="{FF2B5EF4-FFF2-40B4-BE49-F238E27FC236}">
                <a16:creationId xmlns:a16="http://schemas.microsoft.com/office/drawing/2014/main" id="{DFA526B4-D541-A844-BBDB-11AFBEC298ED}"/>
              </a:ext>
            </a:extLst>
          </p:cNvPr>
          <p:cNvSpPr txBox="1"/>
          <p:nvPr/>
        </p:nvSpPr>
        <p:spPr>
          <a:xfrm>
            <a:off x="3558093" y="521110"/>
            <a:ext cx="4995972" cy="5240593"/>
          </a:xfrm>
          <a:prstGeom prst="rect">
            <a:avLst/>
          </a:prstGeom>
          <a:noFill/>
        </p:spPr>
        <p:txBody>
          <a:bodyPr wrap="square" rtlCol="0" anchor="ctr">
            <a:noAutofit/>
          </a:bodyPr>
          <a:lstStyle/>
          <a:p>
            <a:pPr algn="ctr"/>
            <a:r>
              <a:rPr lang="en-US" sz="4050" b="1" dirty="0">
                <a:solidFill>
                  <a:schemeClr val="bg1"/>
                </a:solidFill>
                <a:latin typeface="Arial" panose="020B0604020202020204" pitchFamily="34" charset="0"/>
                <a:ea typeface="Arial" charset="0"/>
                <a:cs typeface="Arial" panose="020B0604020202020204" pitchFamily="34" charset="0"/>
              </a:rPr>
              <a:t>QUESTIONS</a:t>
            </a:r>
          </a:p>
          <a:p>
            <a:pPr algn="ctr"/>
            <a:endParaRPr lang="en-US" dirty="0">
              <a:solidFill>
                <a:schemeClr val="bg1"/>
              </a:solidFill>
              <a:latin typeface="Arial" panose="020B0604020202020204" pitchFamily="34" charset="0"/>
              <a:ea typeface="Arial" charset="0"/>
              <a:cs typeface="Arial" panose="020B0604020202020204" pitchFamily="34" charset="0"/>
            </a:endParaRPr>
          </a:p>
          <a:p>
            <a:pPr algn="ctr"/>
            <a:r>
              <a:rPr lang="en-US" dirty="0">
                <a:solidFill>
                  <a:schemeClr val="bg1"/>
                </a:solidFill>
                <a:latin typeface="Arial" panose="020B0604020202020204" pitchFamily="34" charset="0"/>
                <a:ea typeface="Arial" charset="0"/>
                <a:cs typeface="Arial" panose="020B0604020202020204" pitchFamily="34" charset="0"/>
              </a:rPr>
              <a:t>PDG Rich Glover, </a:t>
            </a:r>
          </a:p>
          <a:p>
            <a:pPr algn="ctr"/>
            <a:r>
              <a:rPr lang="en-US" dirty="0">
                <a:solidFill>
                  <a:schemeClr val="bg1"/>
                </a:solidFill>
                <a:latin typeface="Arial" panose="020B0604020202020204" pitchFamily="34" charset="0"/>
                <a:ea typeface="Arial" charset="0"/>
                <a:cs typeface="Arial" panose="020B0604020202020204" pitchFamily="34" charset="0"/>
              </a:rPr>
              <a:t>District Rotary Foundation Chair</a:t>
            </a:r>
          </a:p>
          <a:p>
            <a:pPr algn="ctr"/>
            <a:r>
              <a:rPr lang="en-US" dirty="0">
                <a:solidFill>
                  <a:schemeClr val="bg1"/>
                </a:solidFill>
                <a:latin typeface="Arial" panose="020B0604020202020204" pitchFamily="34" charset="0"/>
                <a:ea typeface="Arial" charset="0"/>
                <a:cs typeface="Arial" panose="020B0604020202020204" pitchFamily="34" charset="0"/>
              </a:rPr>
              <a:t>Cell: (301) 980-4976</a:t>
            </a:r>
          </a:p>
          <a:p>
            <a:pPr algn="ctr"/>
            <a:r>
              <a:rPr lang="en-US" dirty="0">
                <a:solidFill>
                  <a:schemeClr val="bg1"/>
                </a:solidFill>
                <a:latin typeface="Arial" panose="020B0604020202020204" pitchFamily="34" charset="0"/>
                <a:ea typeface="Arial" charset="0"/>
                <a:cs typeface="Arial" panose="020B0604020202020204" pitchFamily="34" charset="0"/>
              </a:rPr>
              <a:t>Email: 18.19.dg7620@glovercrew.net</a:t>
            </a:r>
          </a:p>
        </p:txBody>
      </p:sp>
      <p:pic>
        <p:nvPicPr>
          <p:cNvPr id="6" name="Picture 5">
            <a:extLst>
              <a:ext uri="{FF2B5EF4-FFF2-40B4-BE49-F238E27FC236}">
                <a16:creationId xmlns:a16="http://schemas.microsoft.com/office/drawing/2014/main" id="{1710D145-9DB6-4A5C-915B-98A6B5ADFB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3908" y="4935169"/>
            <a:ext cx="2813025" cy="1042923"/>
          </a:xfrm>
          <a:prstGeom prst="rect">
            <a:avLst/>
          </a:prstGeom>
        </p:spPr>
      </p:pic>
      <p:pic>
        <p:nvPicPr>
          <p:cNvPr id="7" name="Picture 6">
            <a:extLst>
              <a:ext uri="{FF2B5EF4-FFF2-40B4-BE49-F238E27FC236}">
                <a16:creationId xmlns:a16="http://schemas.microsoft.com/office/drawing/2014/main" id="{7D02681C-756C-462C-A1C9-E738E2464CE0}"/>
              </a:ext>
            </a:extLst>
          </p:cNvPr>
          <p:cNvPicPr>
            <a:picLocks noChangeAspect="1"/>
          </p:cNvPicPr>
          <p:nvPr/>
        </p:nvPicPr>
        <p:blipFill>
          <a:blip r:embed="rId6"/>
          <a:stretch>
            <a:fillRect/>
          </a:stretch>
        </p:blipFill>
        <p:spPr>
          <a:xfrm>
            <a:off x="5280491" y="496736"/>
            <a:ext cx="1631018" cy="1304815"/>
          </a:xfrm>
          <a:prstGeom prst="rect">
            <a:avLst/>
          </a:prstGeom>
        </p:spPr>
      </p:pic>
    </p:spTree>
    <p:custDataLst>
      <p:tags r:id="rId1"/>
    </p:custDataLst>
    <p:extLst>
      <p:ext uri="{BB962C8B-B14F-4D97-AF65-F5344CB8AC3E}">
        <p14:creationId xmlns:p14="http://schemas.microsoft.com/office/powerpoint/2010/main" val="2033986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B6CB91-39E2-4253-AF49-1F412845AA34}"/>
              </a:ext>
            </a:extLst>
          </p:cNvPr>
          <p:cNvSpPr>
            <a:spLocks noGrp="1"/>
          </p:cNvSpPr>
          <p:nvPr>
            <p:ph type="title"/>
          </p:nvPr>
        </p:nvSpPr>
        <p:spPr>
          <a:xfrm>
            <a:off x="381000" y="1"/>
            <a:ext cx="11506200" cy="816076"/>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The Firehose Approach of learning</a:t>
            </a:r>
          </a:p>
        </p:txBody>
      </p:sp>
      <p:sp>
        <p:nvSpPr>
          <p:cNvPr id="7" name="Subtitle 6">
            <a:extLst>
              <a:ext uri="{FF2B5EF4-FFF2-40B4-BE49-F238E27FC236}">
                <a16:creationId xmlns:a16="http://schemas.microsoft.com/office/drawing/2014/main" id="{BC00E13F-F192-45E6-BAFD-B0B2DB669E5D}"/>
              </a:ext>
            </a:extLst>
          </p:cNvPr>
          <p:cNvSpPr>
            <a:spLocks noGrp="1"/>
          </p:cNvSpPr>
          <p:nvPr>
            <p:ph type="subTitle" idx="13"/>
          </p:nvPr>
        </p:nvSpPr>
        <p:spPr>
          <a:xfrm>
            <a:off x="380999" y="816078"/>
            <a:ext cx="11506199" cy="462116"/>
          </a:xfrm>
        </p:spPr>
        <p:txBody>
          <a:bodyPr>
            <a:normAutofit lnSpcReduction="1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We can do better than this !</a:t>
            </a:r>
          </a:p>
        </p:txBody>
      </p:sp>
      <p:pic>
        <p:nvPicPr>
          <p:cNvPr id="8" name="Content Placeholder 7">
            <a:extLst>
              <a:ext uri="{FF2B5EF4-FFF2-40B4-BE49-F238E27FC236}">
                <a16:creationId xmlns:a16="http://schemas.microsoft.com/office/drawing/2014/main" id="{AC9DD9A3-ED9D-4C3D-BD81-2115946D9B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8168" y="1543666"/>
            <a:ext cx="6577779" cy="4591664"/>
          </a:xfrm>
          <a:prstGeom prst="rect">
            <a:avLst/>
          </a:prstGeom>
        </p:spPr>
      </p:pic>
      <p:pic>
        <p:nvPicPr>
          <p:cNvPr id="6" name="Picture 5">
            <a:extLst>
              <a:ext uri="{FF2B5EF4-FFF2-40B4-BE49-F238E27FC236}">
                <a16:creationId xmlns:a16="http://schemas.microsoft.com/office/drawing/2014/main" id="{17162F82-E67E-4DD6-91D9-E304144B29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8490" y="145025"/>
            <a:ext cx="1644448" cy="1342104"/>
          </a:xfrm>
          <a:prstGeom prst="rect">
            <a:avLst/>
          </a:prstGeom>
          <a:noFill/>
          <a:ln>
            <a:noFill/>
          </a:ln>
        </p:spPr>
      </p:pic>
      <p:pic>
        <p:nvPicPr>
          <p:cNvPr id="3074" name="Picture 2" descr="Creative Idea - Creative Idea Icon Png, Transparent Png , Transparent Png  Image - PNGitem">
            <a:extLst>
              <a:ext uri="{FF2B5EF4-FFF2-40B4-BE49-F238E27FC236}">
                <a16:creationId xmlns:a16="http://schemas.microsoft.com/office/drawing/2014/main" id="{5942D927-9059-4865-8115-E04685E9E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2072" y="145025"/>
            <a:ext cx="1267750" cy="134210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A57BC4D1-BB64-4C31-BC9C-EF172C9EC19F}"/>
              </a:ext>
            </a:extLst>
          </p:cNvPr>
          <p:cNvCxnSpPr>
            <a:cxnSpLocks/>
          </p:cNvCxnSpPr>
          <p:nvPr/>
        </p:nvCxnSpPr>
        <p:spPr>
          <a:xfrm>
            <a:off x="9075174" y="1061884"/>
            <a:ext cx="13076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1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F9FC-91C1-49FE-AC9B-B5EF5BC8CB38}"/>
              </a:ext>
            </a:extLst>
          </p:cNvPr>
          <p:cNvSpPr>
            <a:spLocks noGrp="1"/>
          </p:cNvSpPr>
          <p:nvPr>
            <p:ph type="title"/>
          </p:nvPr>
        </p:nvSpPr>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The Rotary Foundation </a:t>
            </a:r>
            <a:br>
              <a:rPr lang="en-US" sz="4000" b="1" dirty="0">
                <a:latin typeface="Tahoma" panose="020B0604030504040204" pitchFamily="34" charset="0"/>
                <a:ea typeface="Tahoma" panose="020B0604030504040204" pitchFamily="34" charset="0"/>
                <a:cs typeface="Tahoma" panose="020B0604030504040204" pitchFamily="34" charset="0"/>
              </a:rPr>
            </a:br>
            <a:r>
              <a:rPr lang="en-US" sz="4000" b="1" dirty="0">
                <a:latin typeface="Tahoma" panose="020B0604030504040204" pitchFamily="34" charset="0"/>
                <a:ea typeface="Tahoma" panose="020B0604030504040204" pitchFamily="34" charset="0"/>
                <a:cs typeface="Tahoma" panose="020B0604030504040204" pitchFamily="34" charset="0"/>
              </a:rPr>
              <a:t>learning Series</a:t>
            </a:r>
            <a:endParaRPr lang="en-US" sz="4000" b="1" dirty="0"/>
          </a:p>
        </p:txBody>
      </p:sp>
      <p:sp>
        <p:nvSpPr>
          <p:cNvPr id="3" name="Content Placeholder 2">
            <a:extLst>
              <a:ext uri="{FF2B5EF4-FFF2-40B4-BE49-F238E27FC236}">
                <a16:creationId xmlns:a16="http://schemas.microsoft.com/office/drawing/2014/main" id="{914BDFA2-2901-4EBC-8D91-0016EF845FE6}"/>
              </a:ext>
            </a:extLst>
          </p:cNvPr>
          <p:cNvSpPr>
            <a:spLocks noGrp="1"/>
          </p:cNvSpPr>
          <p:nvPr>
            <p:ph idx="1"/>
          </p:nvPr>
        </p:nvSpPr>
        <p:spPr>
          <a:xfrm>
            <a:off x="1317523" y="2713704"/>
            <a:ext cx="9517625" cy="2880852"/>
          </a:xfrm>
        </p:spPr>
        <p:txBody>
          <a:bodyPr>
            <a:normAutofit lnSpcReduction="10000"/>
          </a:bodyPr>
          <a:lstStyle/>
          <a:p>
            <a:pPr marL="0" marR="0" indent="0">
              <a:lnSpc>
                <a:spcPct val="107000"/>
              </a:lnSpc>
              <a:spcBef>
                <a:spcPts val="0"/>
              </a:spcBef>
              <a:spcAft>
                <a:spcPts val="750"/>
              </a:spcAft>
              <a:buNone/>
            </a:pPr>
            <a:endParaRPr lang="en-US" sz="1800" b="1" dirty="0">
              <a:solidFill>
                <a:srgbClr val="333333"/>
              </a:solidFill>
              <a:effectLst/>
              <a:latin typeface="Kristen ITC" panose="03050502040202030202" pitchFamily="66" charset="0"/>
              <a:ea typeface="Times New Roman" panose="02020603050405020304" pitchFamily="18" charset="0"/>
              <a:cs typeface="Tahoma" panose="020B0604030504040204" pitchFamily="34" charset="0"/>
            </a:endParaRPr>
          </a:p>
          <a:p>
            <a:pPr>
              <a:lnSpc>
                <a:spcPct val="107000"/>
              </a:lnSpc>
              <a:spcBef>
                <a:spcPts val="0"/>
              </a:spcBef>
              <a:spcAft>
                <a:spcPts val="750"/>
              </a:spcAft>
            </a:pPr>
            <a:r>
              <a:rPr lang="en-US" sz="2000" b="1" dirty="0">
                <a:solidFill>
                  <a:srgbClr val="333333"/>
                </a:solidFill>
                <a:effectLst/>
                <a:latin typeface="Kristen ITC" panose="03050502040202030202" pitchFamily="66" charset="0"/>
                <a:ea typeface="Times New Roman" panose="02020603050405020304" pitchFamily="18" charset="0"/>
                <a:cs typeface="Tahoma" panose="020B0604030504040204" pitchFamily="34" charset="0"/>
              </a:rPr>
              <a:t>New UPDATES whether this is a review or first-time attendance you will appreciate using the Series Building Blocks for easier understanding  and use  –  </a:t>
            </a:r>
          </a:p>
          <a:p>
            <a:pPr>
              <a:lnSpc>
                <a:spcPct val="107000"/>
              </a:lnSpc>
              <a:spcBef>
                <a:spcPts val="0"/>
              </a:spcBef>
              <a:spcAft>
                <a:spcPts val="750"/>
              </a:spcAft>
            </a:pPr>
            <a:r>
              <a:rPr lang="en-US" sz="2000" b="1" dirty="0">
                <a:solidFill>
                  <a:srgbClr val="333333"/>
                </a:solidFill>
                <a:effectLst/>
                <a:latin typeface="Kristen ITC" panose="03050502040202030202" pitchFamily="66" charset="0"/>
                <a:ea typeface="Times New Roman" panose="02020603050405020304" pitchFamily="18" charset="0"/>
                <a:cs typeface="Tahoma" panose="020B0604030504040204" pitchFamily="34" charset="0"/>
              </a:rPr>
              <a:t>Why the Rotary International Rotary Foundation is one of most highly respected foundations in the world.</a:t>
            </a:r>
            <a:endParaRPr lang="en-US" sz="2000" b="1" dirty="0">
              <a:latin typeface="Kristen ITC" panose="03050502040202030202" pitchFamily="66" charset="0"/>
              <a:ea typeface="Times New Roman" panose="02020603050405020304" pitchFamily="18" charset="0"/>
              <a:cs typeface="Times New Roman" panose="02020603050405020304" pitchFamily="18" charset="0"/>
            </a:endParaRPr>
          </a:p>
          <a:p>
            <a:pPr>
              <a:lnSpc>
                <a:spcPct val="107000"/>
              </a:lnSpc>
              <a:spcBef>
                <a:spcPts val="0"/>
              </a:spcBef>
              <a:spcAft>
                <a:spcPts val="750"/>
              </a:spcAft>
            </a:pPr>
            <a:r>
              <a:rPr lang="en-US" sz="2000" b="1" dirty="0">
                <a:solidFill>
                  <a:srgbClr val="333333"/>
                </a:solidFill>
                <a:effectLst/>
                <a:latin typeface="Kristen ITC" panose="03050502040202030202" pitchFamily="66" charset="0"/>
                <a:ea typeface="Times New Roman" panose="02020603050405020304" pitchFamily="18" charset="0"/>
                <a:cs typeface="Times New Roman" panose="02020603050405020304" pitchFamily="18" charset="0"/>
              </a:rPr>
              <a:t>Each week an individual part of the series will be available by ZOOM on Thursday evenings and Saturday mornings.</a:t>
            </a:r>
            <a:endParaRPr lang="en-US" sz="2000" b="1" dirty="0">
              <a:effectLst/>
              <a:latin typeface="Kristen ITC" panose="03050502040202030202" pitchFamily="66" charset="0"/>
              <a:ea typeface="Calibri" panose="020F0502020204030204" pitchFamily="34" charset="0"/>
              <a:cs typeface="Times New Roman" panose="02020603050405020304" pitchFamily="18" charset="0"/>
            </a:endParaRPr>
          </a:p>
          <a:p>
            <a:endParaRPr lang="en-US" dirty="0"/>
          </a:p>
        </p:txBody>
      </p:sp>
      <p:sp>
        <p:nvSpPr>
          <p:cNvPr id="4" name="Subtitle 3">
            <a:extLst>
              <a:ext uri="{FF2B5EF4-FFF2-40B4-BE49-F238E27FC236}">
                <a16:creationId xmlns:a16="http://schemas.microsoft.com/office/drawing/2014/main" id="{2173113D-B1CF-4030-9F82-23AA3B1A2BA5}"/>
              </a:ext>
            </a:extLst>
          </p:cNvPr>
          <p:cNvSpPr>
            <a:spLocks noGrp="1"/>
          </p:cNvSpPr>
          <p:nvPr>
            <p:ph type="subTitle" idx="13"/>
          </p:nvPr>
        </p:nvSpPr>
        <p:spPr>
          <a:xfrm>
            <a:off x="380999" y="1796132"/>
            <a:ext cx="11506199" cy="917571"/>
          </a:xfrm>
        </p:spPr>
        <p:txBody>
          <a:bodyPr>
            <a:normAutofit fontScale="85000" lnSpcReduction="10000"/>
          </a:bodyPr>
          <a:lstStyle/>
          <a:p>
            <a:pPr algn="ctr"/>
            <a:r>
              <a:rPr lang="en-US" sz="2400" b="1" dirty="0">
                <a:solidFill>
                  <a:srgbClr val="333333"/>
                </a:solidFill>
                <a:effectLst/>
                <a:latin typeface="Tahoma" panose="020B0604030504040204" pitchFamily="34" charset="0"/>
                <a:ea typeface="Times New Roman" panose="02020603050405020304" pitchFamily="18" charset="0"/>
                <a:cs typeface="Times New Roman" panose="02020603050405020304" pitchFamily="18" charset="0"/>
              </a:rPr>
              <a:t>District Rotary Foundation Chair (DRFC) PDG Rich Glover returns with his series on the Rotary International Rotary Foundation (TRF).</a:t>
            </a:r>
            <a:endParaRPr lang="en-US" dirty="0"/>
          </a:p>
        </p:txBody>
      </p:sp>
    </p:spTree>
    <p:extLst>
      <p:ext uri="{BB962C8B-B14F-4D97-AF65-F5344CB8AC3E}">
        <p14:creationId xmlns:p14="http://schemas.microsoft.com/office/powerpoint/2010/main" val="379095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B99E538-A50E-492B-B829-20E1C4D04EA3}"/>
              </a:ext>
            </a:extLst>
          </p:cNvPr>
          <p:cNvSpPr txBox="1"/>
          <p:nvPr/>
        </p:nvSpPr>
        <p:spPr>
          <a:xfrm>
            <a:off x="3500284" y="-4503174"/>
            <a:ext cx="5651090" cy="227242"/>
          </a:xfrm>
          <a:prstGeom prst="rect">
            <a:avLst/>
          </a:prstGeom>
          <a:noFill/>
        </p:spPr>
        <p:txBody>
          <a:bodyPr wrap="square">
            <a:spAutoFit/>
          </a:bodyPr>
          <a:lstStyle/>
          <a:p>
            <a:pPr marL="0" marR="0">
              <a:lnSpc>
                <a:spcPct val="107000"/>
              </a:lnSpc>
              <a:spcBef>
                <a:spcPts val="0"/>
              </a:spcBef>
              <a:spcAft>
                <a:spcPts val="0"/>
              </a:spcAft>
            </a:pPr>
            <a:r>
              <a:rPr lang="en-US" sz="900" b="1" u="none" strike="noStrike"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 name="Title 6">
            <a:extLst>
              <a:ext uri="{FF2B5EF4-FFF2-40B4-BE49-F238E27FC236}">
                <a16:creationId xmlns:a16="http://schemas.microsoft.com/office/drawing/2014/main" id="{0E34E525-144E-4F24-930C-30173C192A70}"/>
              </a:ext>
            </a:extLst>
          </p:cNvPr>
          <p:cNvSpPr>
            <a:spLocks noGrp="1"/>
          </p:cNvSpPr>
          <p:nvPr>
            <p:ph type="title"/>
          </p:nvPr>
        </p:nvSpPr>
        <p:spPr>
          <a:xfrm>
            <a:off x="1449217" y="147485"/>
            <a:ext cx="9605635" cy="1798692"/>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Eight-Part Series</a:t>
            </a:r>
            <a:br>
              <a:rPr lang="en-US" dirty="0"/>
            </a:br>
            <a:r>
              <a:rPr lang="en-US" sz="2000" dirty="0">
                <a:latin typeface="Tahoma" panose="020B0604030504040204" pitchFamily="34" charset="0"/>
                <a:ea typeface="Tahoma" panose="020B0604030504040204" pitchFamily="34" charset="0"/>
                <a:cs typeface="Tahoma" panose="020B0604030504040204" pitchFamily="34" charset="0"/>
              </a:rPr>
              <a:t>every Thursday &amp; Saturday</a:t>
            </a:r>
            <a:br>
              <a:rPr lang="en-US" sz="2000" dirty="0">
                <a:latin typeface="Tahoma" panose="020B0604030504040204" pitchFamily="34" charset="0"/>
                <a:ea typeface="Tahoma" panose="020B0604030504040204" pitchFamily="34" charset="0"/>
                <a:cs typeface="Tahoma" panose="020B0604030504040204" pitchFamily="34" charset="0"/>
              </a:rPr>
            </a:br>
            <a:br>
              <a:rPr lang="en-US" sz="2000" dirty="0">
                <a:latin typeface="Tahoma" panose="020B0604030504040204" pitchFamily="34" charset="0"/>
                <a:ea typeface="Tahoma" panose="020B0604030504040204" pitchFamily="34" charset="0"/>
                <a:cs typeface="Tahoma" panose="020B0604030504040204" pitchFamily="34" charset="0"/>
              </a:rPr>
            </a:br>
            <a:r>
              <a:rPr lang="en-US" sz="11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All members are welcome</a:t>
            </a:r>
            <a:r>
              <a:rPr lang="en-US" sz="1100"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a:t>
            </a:r>
            <a:r>
              <a:rPr lang="en-US" sz="11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br>
              <a:rPr lang="en-US" sz="1100" dirty="0">
                <a:solidFill>
                  <a:srgbClr val="333333"/>
                </a:solidFill>
                <a:effectLst/>
                <a:latin typeface="Tahoma" panose="020B0604030504040204" pitchFamily="34" charset="0"/>
                <a:ea typeface="Tahoma" panose="020B0604030504040204" pitchFamily="34" charset="0"/>
                <a:cs typeface="Tahoma" panose="020B0604030504040204" pitchFamily="34" charset="0"/>
              </a:rPr>
            </a:br>
            <a:r>
              <a:rPr lang="en-US" sz="11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The Club President, President-Elect, Club Rotary Foundation Chair and AG’s are </a:t>
            </a:r>
            <a:r>
              <a:rPr lang="en-US" sz="11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STRONGLY</a:t>
            </a:r>
            <a:r>
              <a:rPr lang="en-US" sz="11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encouraged to attend the complete series</a:t>
            </a:r>
            <a:r>
              <a:rPr lang="en-US" sz="20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a:t>
            </a:r>
            <a:br>
              <a:rPr lang="en-US" sz="2000" dirty="0">
                <a:effectLst/>
                <a:latin typeface="Tahoma" panose="020B0604030504040204" pitchFamily="34" charset="0"/>
                <a:ea typeface="Tahoma" panose="020B0604030504040204" pitchFamily="34" charset="0"/>
                <a:cs typeface="Tahoma" panose="020B0604030504040204" pitchFamily="34" charset="0"/>
              </a:rPr>
            </a:b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7">
            <a:extLst>
              <a:ext uri="{FF2B5EF4-FFF2-40B4-BE49-F238E27FC236}">
                <a16:creationId xmlns:a16="http://schemas.microsoft.com/office/drawing/2014/main" id="{F6F4B2FC-538F-4138-8A55-8D7C974F9F80}"/>
              </a:ext>
            </a:extLst>
          </p:cNvPr>
          <p:cNvSpPr>
            <a:spLocks noGrp="1"/>
          </p:cNvSpPr>
          <p:nvPr>
            <p:ph sz="half" idx="1"/>
          </p:nvPr>
        </p:nvSpPr>
        <p:spPr>
          <a:xfrm>
            <a:off x="1052052" y="1946177"/>
            <a:ext cx="5043947" cy="4169488"/>
          </a:xfrm>
        </p:spPr>
        <p:txBody>
          <a:bodyPr>
            <a:normAutofit fontScale="55000" lnSpcReduction="20000"/>
          </a:bodyPr>
          <a:lstStyle/>
          <a:p>
            <a:pPr marL="0" marR="0" indent="0">
              <a:spcBef>
                <a:spcPts val="0"/>
              </a:spcBef>
              <a:spcAft>
                <a:spcPts val="0"/>
              </a:spcAft>
              <a:buNone/>
            </a:pPr>
            <a:r>
              <a:rPr lang="en-US" sz="1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I</a:t>
            </a:r>
            <a:r>
              <a:rPr lang="en-US" sz="1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 </a:t>
            </a:r>
            <a:r>
              <a:rPr lang="en-US" sz="1900" b="1"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2"/>
              </a:rPr>
              <a:t>Learn the 104 years History of The Rotary Foundation; </a:t>
            </a:r>
            <a:endParaRPr lang="en-US" sz="1900" b="1" dirty="0">
              <a:solidFill>
                <a:srgbClr val="3C8DBC"/>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Learn about the humble beginnings in 1917 to today as one of the most highly respected foundations in the world.</a:t>
            </a:r>
          </a:p>
          <a:p>
            <a:pPr marL="0" marR="0">
              <a:spcBef>
                <a:spcPts val="0"/>
              </a:spcBef>
              <a:spcAft>
                <a:spcPts val="0"/>
              </a:spcAft>
            </a:pPr>
            <a:endParaRPr lang="en-US" sz="1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February 04 @ 7:00 – 8:00 pm, and </a:t>
            </a: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February 06 @ 9:00 - 10:00 am</a:t>
            </a:r>
          </a:p>
          <a:p>
            <a:pPr marL="0" indent="0">
              <a:spcBef>
                <a:spcPts val="0"/>
              </a:spcBef>
              <a:spcAft>
                <a:spcPts val="800"/>
              </a:spcAft>
              <a:buSzPts val="1000"/>
              <a:buNone/>
              <a:tabLst>
                <a:tab pos="457200" algn="l"/>
              </a:tabLst>
            </a:pPr>
            <a:b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br>
            <a:r>
              <a:rPr lang="en-US" sz="1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II</a:t>
            </a:r>
            <a:r>
              <a:rPr lang="en-US" sz="1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US" sz="1900" b="1"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3"/>
              </a:rPr>
              <a:t> Learning the Mechanics of The Rotary Foundation</a:t>
            </a: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Learn how the TRF works and why it is the “Engine” that drives our districts giving</a:t>
            </a:r>
            <a:endParaRPr lang="en-US" sz="1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February 11 @ 7:00 – 8:00 pm, and </a:t>
            </a: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February 13 @ 9:00 – 10:00 am </a:t>
            </a:r>
            <a:endParaRPr lang="en-US" sz="19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1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III</a:t>
            </a:r>
            <a:r>
              <a:rPr lang="en-US" sz="1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 </a:t>
            </a:r>
            <a:r>
              <a:rPr lang="en-US" sz="1900" b="1"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4"/>
              </a:rPr>
              <a:t>Be Prepared to Apply for District Grants</a:t>
            </a:r>
            <a:r>
              <a:rPr lang="en-US" sz="1900"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5"/>
              </a:rPr>
              <a:t>;</a:t>
            </a: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Learn about the  Memorandum of Understanding (MOU) for community and global grants eligibility, where do we apply, easy steps of the application, and how do we get funded.</a:t>
            </a:r>
            <a:endParaRPr lang="en-US" sz="1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February 18 @ 7:00 – 8:00 pm, and </a:t>
            </a: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February 20 @ 9:00 – 10:00 am  </a:t>
            </a:r>
          </a:p>
          <a:p>
            <a:pPr marL="0" marR="0" indent="0">
              <a:spcBef>
                <a:spcPts val="0"/>
              </a:spcBef>
              <a:spcAft>
                <a:spcPts val="0"/>
              </a:spcAft>
              <a:buNone/>
            </a:pPr>
            <a:r>
              <a:rPr lang="en-US" sz="1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IV</a:t>
            </a:r>
            <a:r>
              <a:rPr lang="en-US" sz="1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 </a:t>
            </a:r>
            <a:r>
              <a:rPr lang="en-US" sz="1900" b="1"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4"/>
              </a:rPr>
              <a:t>Be Prepared to Apply for Global Grants</a:t>
            </a:r>
            <a:r>
              <a:rPr lang="en-US" sz="1900"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5"/>
              </a:rPr>
              <a:t>;</a:t>
            </a:r>
            <a:r>
              <a:rPr lang="en-US" sz="1900" u="sng" dirty="0">
                <a:solidFill>
                  <a:srgbClr val="3C8DBC"/>
                </a:solidFill>
                <a:effectLst/>
                <a:latin typeface="Tahoma" panose="020B0604030504040204" pitchFamily="34" charset="0"/>
                <a:ea typeface="Tahoma" panose="020B0604030504040204" pitchFamily="34" charset="0"/>
                <a:cs typeface="Tahoma" panose="020B0604030504040204" pitchFamily="34" charset="0"/>
              </a:rPr>
              <a:t> </a:t>
            </a: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Learn about the where and how do we apply, easy steps of the application tips, and how do we get funded.</a:t>
            </a:r>
            <a:endParaRPr lang="en-US" sz="1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February 25 @ 7:00 – 8:00 pm, and </a:t>
            </a:r>
          </a:p>
          <a:p>
            <a:pPr marL="800100" lvl="1" indent="-342900">
              <a:spcBef>
                <a:spcPts val="0"/>
              </a:spcBef>
              <a:spcAft>
                <a:spcPts val="800"/>
              </a:spcAft>
              <a:buSzPts val="1000"/>
              <a:buFont typeface="Symbol" panose="05050102010706020507" pitchFamily="18" charset="2"/>
              <a:buChar char=""/>
              <a:tabLst>
                <a:tab pos="457200" algn="l"/>
              </a:tabLst>
            </a:pPr>
            <a:r>
              <a:rPr lang="en-US" sz="1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February 27 @ 9:00 – 10:00 am </a:t>
            </a:r>
          </a:p>
          <a:p>
            <a:endParaRPr lang="en-US" dirty="0"/>
          </a:p>
        </p:txBody>
      </p:sp>
      <p:sp>
        <p:nvSpPr>
          <p:cNvPr id="9" name="Content Placeholder 8">
            <a:extLst>
              <a:ext uri="{FF2B5EF4-FFF2-40B4-BE49-F238E27FC236}">
                <a16:creationId xmlns:a16="http://schemas.microsoft.com/office/drawing/2014/main" id="{21B54375-532E-4693-BCD4-44BA083EB32B}"/>
              </a:ext>
            </a:extLst>
          </p:cNvPr>
          <p:cNvSpPr>
            <a:spLocks noGrp="1"/>
          </p:cNvSpPr>
          <p:nvPr>
            <p:ph sz="half" idx="2"/>
          </p:nvPr>
        </p:nvSpPr>
        <p:spPr>
          <a:xfrm>
            <a:off x="6322142" y="1946176"/>
            <a:ext cx="5191432" cy="4169488"/>
          </a:xfrm>
        </p:spPr>
        <p:txBody>
          <a:bodyPr>
            <a:noAutofit/>
          </a:bodyPr>
          <a:lstStyle/>
          <a:p>
            <a:pPr marL="0" marR="0" indent="0">
              <a:spcBef>
                <a:spcPts val="0"/>
              </a:spcBef>
              <a:spcAft>
                <a:spcPts val="0"/>
              </a:spcAft>
              <a:buNone/>
            </a:pPr>
            <a:r>
              <a:rPr lang="en-US" sz="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V</a:t>
            </a:r>
            <a:r>
              <a:rPr lang="en-US" sz="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US" sz="900" b="1" dirty="0">
                <a:solidFill>
                  <a:srgbClr val="3C8DBC"/>
                </a:solidFill>
                <a:latin typeface="Tahoma" panose="020B0604030504040204" pitchFamily="34" charset="0"/>
                <a:ea typeface="Tahoma" panose="020B0604030504040204" pitchFamily="34" charset="0"/>
                <a:cs typeface="Tahoma" panose="020B0604030504040204" pitchFamily="34" charset="0"/>
                <a:hlinkClick r:id="rId6"/>
              </a:rPr>
              <a:t> Your Legacy; Rotary’s Promise:</a:t>
            </a: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Learn the many ways to establish your own legacy in support of The Rotary Foundation</a:t>
            </a:r>
          </a:p>
          <a:p>
            <a:pPr marL="0" marR="0">
              <a:spcBef>
                <a:spcPts val="0"/>
              </a:spcBef>
              <a:spcAft>
                <a:spcPts val="0"/>
              </a:spcAft>
            </a:pP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spcAft>
                <a:spcPts val="800"/>
              </a:spcAft>
              <a:buSzPts val="1000"/>
              <a:buFont typeface="Symbol" panose="05050102010706020507" pitchFamily="18" charset="2"/>
              <a:buChar char=""/>
              <a:tabLst>
                <a:tab pos="457200" algn="l"/>
              </a:tabLst>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March 11 @ 7:00 – 8:00 pm, and</a:t>
            </a:r>
          </a:p>
          <a:p>
            <a:pPr marL="800100" lvl="1" indent="-342900">
              <a:spcBef>
                <a:spcPts val="0"/>
              </a:spcBef>
              <a:spcAft>
                <a:spcPts val="800"/>
              </a:spcAft>
              <a:buSzPts val="1000"/>
              <a:buFont typeface="Symbol" panose="05050102010706020507" pitchFamily="18" charset="2"/>
              <a:buChar char=""/>
              <a:tabLst>
                <a:tab pos="457200" algn="l"/>
              </a:tabLst>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March 13 @ 9:00 – 10:00 am </a:t>
            </a:r>
          </a:p>
          <a:p>
            <a:pPr marL="0" marR="0" indent="0">
              <a:spcBef>
                <a:spcPts val="0"/>
              </a:spcBef>
              <a:spcAft>
                <a:spcPts val="0"/>
              </a:spcAft>
              <a:buNone/>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VI</a:t>
            </a:r>
            <a:r>
              <a:rPr lang="en-US" sz="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 </a:t>
            </a:r>
            <a:r>
              <a:rPr lang="en-US" sz="900" b="1"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7"/>
              </a:rPr>
              <a:t>PolioPlus</a:t>
            </a: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“We are that close” to eradication of Polio in the world. And what is the “Plus"?</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spcAft>
                <a:spcPts val="800"/>
              </a:spcAft>
              <a:buSzPts val="1000"/>
              <a:buFont typeface="Symbol" panose="05050102010706020507" pitchFamily="18" charset="2"/>
              <a:buChar char=""/>
              <a:tabLst>
                <a:tab pos="457200" algn="l"/>
              </a:tabLst>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March 18 @ 7:00 – 8:00 pm, and </a:t>
            </a:r>
          </a:p>
          <a:p>
            <a:pPr marL="800100" lvl="1" indent="-342900">
              <a:spcBef>
                <a:spcPts val="0"/>
              </a:spcBef>
              <a:spcAft>
                <a:spcPts val="800"/>
              </a:spcAft>
              <a:buSzPts val="1000"/>
              <a:buFont typeface="Symbol" panose="05050102010706020507" pitchFamily="18" charset="2"/>
              <a:buChar char=""/>
              <a:tabLst>
                <a:tab pos="457200" algn="l"/>
              </a:tabLst>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March 20 @ 9:00 – 10:00 am </a:t>
            </a:r>
          </a:p>
          <a:p>
            <a:pPr marL="0" marR="0" indent="0">
              <a:spcBef>
                <a:spcPts val="0"/>
              </a:spcBef>
              <a:spcAft>
                <a:spcPts val="0"/>
              </a:spcAft>
              <a:buNone/>
            </a:pPr>
            <a:r>
              <a:rPr lang="en-US" sz="900" b="1" u="none" strike="noStrike"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VII</a:t>
            </a:r>
            <a:r>
              <a:rPr lang="en-US" sz="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 </a:t>
            </a:r>
            <a:r>
              <a:rPr lang="en-US" sz="900" b="1"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7"/>
              </a:rPr>
              <a:t>2021 Annual Foundation Dinner featuring Legacy Donor Recognition</a:t>
            </a: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Join in for a Annual Foundation Recognition Dinner</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buFont typeface="Symbol" panose="05050102010706020507" pitchFamily="18" charset="2"/>
              <a:buChar char=""/>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March 25 @ 7:00 – 8:00 pm, and</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buFont typeface="Symbol" panose="05050102010706020507" pitchFamily="18" charset="2"/>
              <a:buChar char=""/>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March 27 @ 9:00 – 10:00 am </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900" b="1" u="sng" dirty="0">
                <a:solidFill>
                  <a:srgbClr val="333333"/>
                </a:solidFill>
                <a:effectLst/>
                <a:latin typeface="Tahoma" panose="020B0604030504040204" pitchFamily="34" charset="0"/>
                <a:ea typeface="Tahoma" panose="020B0604030504040204" pitchFamily="34" charset="0"/>
                <a:cs typeface="Tahoma" panose="020B0604030504040204" pitchFamily="34" charset="0"/>
              </a:rPr>
              <a:t>Part VIII</a:t>
            </a:r>
            <a:r>
              <a:rPr lang="en-US" sz="900" b="1" dirty="0">
                <a:solidFill>
                  <a:srgbClr val="333333"/>
                </a:solidFill>
                <a:effectLst/>
                <a:latin typeface="Tahoma" panose="020B0604030504040204" pitchFamily="34" charset="0"/>
                <a:ea typeface="Tahoma" panose="020B0604030504040204" pitchFamily="34" charset="0"/>
                <a:cs typeface="Tahoma" panose="020B0604030504040204" pitchFamily="34" charset="0"/>
              </a:rPr>
              <a:t> – </a:t>
            </a:r>
            <a:r>
              <a:rPr lang="en-US" sz="900" b="1" dirty="0">
                <a:solidFill>
                  <a:srgbClr val="3C8DBC"/>
                </a:solidFill>
                <a:effectLst/>
                <a:latin typeface="Tahoma" panose="020B0604030504040204" pitchFamily="34" charset="0"/>
                <a:ea typeface="Tahoma" panose="020B0604030504040204" pitchFamily="34" charset="0"/>
                <a:cs typeface="Tahoma" panose="020B0604030504040204" pitchFamily="34" charset="0"/>
                <a:hlinkClick r:id="rId7"/>
              </a:rPr>
              <a:t>Paul Harris Fellow vs. Paul Harris Society;  </a:t>
            </a:r>
            <a:r>
              <a:rPr lang="en-US" sz="900" dirty="0">
                <a:solidFill>
                  <a:srgbClr val="000000"/>
                </a:solidFill>
                <a:effectLst/>
                <a:latin typeface="Tahoma" panose="020B0604030504040204" pitchFamily="34" charset="0"/>
                <a:ea typeface="Tahoma" panose="020B0604030504040204" pitchFamily="34" charset="0"/>
                <a:cs typeface="Tahoma" panose="020B0604030504040204" pitchFamily="34" charset="0"/>
              </a:rPr>
              <a:t>“Why is the Difference so Significant?”</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buFont typeface="Symbol" panose="05050102010706020507" pitchFamily="18" charset="2"/>
              <a:buChar char=""/>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Thursday, April 01 @ 7:00 – 8:00 pm, and</a:t>
            </a:r>
            <a:endParaRPr lang="en-US" sz="900" dirty="0">
              <a:effectLst/>
              <a:latin typeface="Tahoma" panose="020B0604030504040204" pitchFamily="34" charset="0"/>
              <a:ea typeface="Tahoma" panose="020B0604030504040204" pitchFamily="34" charset="0"/>
              <a:cs typeface="Tahoma" panose="020B0604030504040204" pitchFamily="34" charset="0"/>
            </a:endParaRPr>
          </a:p>
          <a:p>
            <a:pPr marL="800100" lvl="1" indent="-342900">
              <a:spcBef>
                <a:spcPts val="0"/>
              </a:spcBef>
              <a:buFont typeface="Symbol" panose="05050102010706020507" pitchFamily="18" charset="2"/>
              <a:buChar char=""/>
            </a:pPr>
            <a:r>
              <a:rPr lang="en-US" sz="900" dirty="0">
                <a:solidFill>
                  <a:srgbClr val="333333"/>
                </a:solidFill>
                <a:effectLst/>
                <a:latin typeface="Tahoma" panose="020B0604030504040204" pitchFamily="34" charset="0"/>
                <a:ea typeface="Tahoma" panose="020B0604030504040204" pitchFamily="34" charset="0"/>
                <a:cs typeface="Tahoma" panose="020B0604030504040204" pitchFamily="34" charset="0"/>
              </a:rPr>
              <a:t>Saturday, April 03 @ 9:00 – 10:00 am </a:t>
            </a:r>
            <a:endParaRPr lang="en-US" sz="9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2050" name="Picture 2" descr="Amazing Icon | Service Categories Iconset | AtYourService">
            <a:extLst>
              <a:ext uri="{FF2B5EF4-FFF2-40B4-BE49-F238E27FC236}">
                <a16:creationId xmlns:a16="http://schemas.microsoft.com/office/drawing/2014/main" id="{CE23A164-0A7A-4D6B-BC2F-E2DCC9962F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46" y="-492843"/>
            <a:ext cx="1798692" cy="179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604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134100" y="2039816"/>
            <a:ext cx="5292969" cy="328592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1200"/>
              </a:spcAft>
              <a:buClrTx/>
              <a:buSzTx/>
              <a:buFont typeface="Arial"/>
              <a:buNone/>
              <a:tabLst/>
              <a:defRPr/>
            </a:pPr>
            <a:endParaRPr kumimoji="0" lang="en-US" sz="2800" b="0" i="0" u="none" strike="noStrike" kern="1200" cap="none" spc="0" normalizeH="0" baseline="0" noProof="0" dirty="0">
              <a:ln>
                <a:noFill/>
              </a:ln>
              <a:solidFill>
                <a:srgbClr val="958D85"/>
              </a:solidFill>
              <a:effectLst/>
              <a:uLnTx/>
              <a:uFillTx/>
              <a:latin typeface="Georgia"/>
              <a:ea typeface="+mn-ea"/>
              <a:cs typeface="Georgia"/>
            </a:endParaRPr>
          </a:p>
        </p:txBody>
      </p:sp>
      <p:sp>
        <p:nvSpPr>
          <p:cNvPr id="2" name="Title 1"/>
          <p:cNvSpPr>
            <a:spLocks noGrp="1"/>
          </p:cNvSpPr>
          <p:nvPr>
            <p:ph type="title"/>
          </p:nvPr>
        </p:nvSpPr>
        <p:spPr>
          <a:xfrm>
            <a:off x="380999" y="0"/>
            <a:ext cx="11506200" cy="1532258"/>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The impact in our community and around the world is by the rotary foundations world renown stewardship of our contributions</a:t>
            </a:r>
          </a:p>
        </p:txBody>
      </p:sp>
      <p:sp>
        <p:nvSpPr>
          <p:cNvPr id="8" name="Content Placeholder 7">
            <a:extLst>
              <a:ext uri="{FF2B5EF4-FFF2-40B4-BE49-F238E27FC236}">
                <a16:creationId xmlns:a16="http://schemas.microsoft.com/office/drawing/2014/main" id="{F5F74D54-3826-4FCB-8C80-761783F8F7B6}"/>
              </a:ext>
            </a:extLst>
          </p:cNvPr>
          <p:cNvSpPr>
            <a:spLocks noGrp="1"/>
          </p:cNvSpPr>
          <p:nvPr>
            <p:ph idx="1"/>
          </p:nvPr>
        </p:nvSpPr>
        <p:spPr>
          <a:xfrm>
            <a:off x="380999" y="2241756"/>
            <a:ext cx="11506199" cy="3730952"/>
          </a:xfrm>
        </p:spPr>
        <p:txBody>
          <a:bodyPr>
            <a:normAutofit fontScale="70000" lnSpcReduction="20000"/>
          </a:bodyPr>
          <a:lstStyle/>
          <a:p>
            <a:r>
              <a:rPr lang="en-US" altLang="en-US" dirty="0">
                <a:latin typeface="Arial" panose="020B0604020202020204" pitchFamily="34" charset="0"/>
                <a:ea typeface="ＭＳ Ｐゴシック" panose="020B0600070205080204" pitchFamily="34" charset="-128"/>
                <a:cs typeface="ヒラギノ角ゴ Pro W3" charset="0"/>
              </a:rPr>
              <a:t>As a global organization, we are efficient with over </a:t>
            </a:r>
            <a:r>
              <a:rPr lang="en-US" altLang="en-US" sz="4000" b="1" dirty="0">
                <a:latin typeface="Arial" panose="020B0604020202020204" pitchFamily="34" charset="0"/>
                <a:ea typeface="ＭＳ Ｐゴシック" panose="020B0600070205080204" pitchFamily="34" charset="-128"/>
                <a:cs typeface="ヒラギノ角ゴ Pro W3" charset="0"/>
              </a:rPr>
              <a:t>92%</a:t>
            </a:r>
            <a:r>
              <a:rPr lang="en-US" altLang="en-US" dirty="0">
                <a:latin typeface="Arial" panose="020B0604020202020204" pitchFamily="34" charset="0"/>
                <a:ea typeface="ＭＳ Ｐゴシック" panose="020B0600070205080204" pitchFamily="34" charset="-128"/>
                <a:cs typeface="ヒラギノ角ゴ Pro W3" charset="0"/>
              </a:rPr>
              <a:t> of the funds raised going to programs.  This efficiency contributes to significant recognition from independent evaluators. </a:t>
            </a:r>
            <a:r>
              <a:rPr lang="en-US" altLang="en-US" u="sng" dirty="0">
                <a:latin typeface="Arial" panose="020B0604020202020204" pitchFamily="34" charset="0"/>
                <a:ea typeface="ＭＳ Ｐゴシック" panose="020B0600070205080204" pitchFamily="34" charset="-128"/>
                <a:cs typeface="ヒラギノ角ゴ Pro W3" charset="0"/>
                <a:hlinkClick r:id="rId3"/>
              </a:rPr>
              <a:t>TRF has received yet another four-star rating from Charity Navigator</a:t>
            </a:r>
            <a:r>
              <a:rPr lang="en-US" altLang="en-US" dirty="0">
                <a:latin typeface="Arial" panose="020B0604020202020204" pitchFamily="34" charset="0"/>
                <a:ea typeface="ＭＳ Ｐゴシック" panose="020B0600070205080204" pitchFamily="34" charset="-128"/>
                <a:cs typeface="ヒラギノ角ゴ Pro W3" charset="0"/>
              </a:rPr>
              <a:t>, America’s largest independent charity evaluator. This is the thirteenth consecutive year that TRF has received a four-star rating. </a:t>
            </a:r>
          </a:p>
          <a:p>
            <a:r>
              <a:rPr lang="en-US" altLang="en-US" dirty="0">
                <a:latin typeface="Arial" panose="020B0604020202020204" pitchFamily="34" charset="0"/>
                <a:ea typeface="ＭＳ Ｐゴシック" panose="020B0600070205080204" pitchFamily="34" charset="-128"/>
                <a:cs typeface="ヒラギノ角ゴ Pro W3" charset="0"/>
              </a:rPr>
              <a:t>Only </a:t>
            </a:r>
            <a:r>
              <a:rPr lang="en-US" altLang="en-US" sz="4000" b="1" dirty="0">
                <a:latin typeface="Arial" panose="020B0604020202020204" pitchFamily="34" charset="0"/>
                <a:ea typeface="ＭＳ Ｐゴシック" panose="020B0600070205080204" pitchFamily="34" charset="-128"/>
                <a:cs typeface="ヒラギノ角ゴ Pro W3" charset="0"/>
              </a:rPr>
              <a:t>1%</a:t>
            </a:r>
            <a:r>
              <a:rPr lang="en-US" altLang="en-US" dirty="0">
                <a:latin typeface="Arial" panose="020B0604020202020204" pitchFamily="34" charset="0"/>
                <a:ea typeface="ＭＳ Ｐゴシック" panose="020B0600070205080204" pitchFamily="34" charset="-128"/>
                <a:cs typeface="ヒラギノ角ゴ Pro W3" charset="0"/>
              </a:rPr>
              <a:t> of the charities they evaluate have received at least ten consecutive four-star evaluations. </a:t>
            </a:r>
          </a:p>
          <a:p>
            <a:r>
              <a:rPr lang="en-US" altLang="en-US" dirty="0">
                <a:latin typeface="Arial" panose="020B0604020202020204" pitchFamily="34" charset="0"/>
                <a:ea typeface="ＭＳ Ｐゴシック" panose="020B0600070205080204" pitchFamily="34" charset="-128"/>
                <a:cs typeface="ヒラギノ角ゴ Pro W3" charset="0"/>
              </a:rPr>
              <a:t>Charity Navigator rates over</a:t>
            </a:r>
            <a:r>
              <a:rPr lang="en-US" altLang="en-US" baseline="0" dirty="0">
                <a:latin typeface="Arial" panose="020B0604020202020204" pitchFamily="34" charset="0"/>
                <a:ea typeface="ＭＳ Ｐゴシック" panose="020B0600070205080204" pitchFamily="34" charset="-128"/>
                <a:cs typeface="ヒラギノ角ゴ Pro W3" charset="0"/>
              </a:rPr>
              <a:t> </a:t>
            </a:r>
            <a:r>
              <a:rPr lang="en-US" altLang="en-US" sz="4000" b="1" dirty="0">
                <a:latin typeface="Arial" panose="020B0604020202020204" pitchFamily="34" charset="0"/>
                <a:ea typeface="ＭＳ Ｐゴシック" panose="020B0600070205080204" pitchFamily="34" charset="-128"/>
                <a:cs typeface="ヒラギノ角ゴ Pro W3" charset="0"/>
              </a:rPr>
              <a:t>9000</a:t>
            </a:r>
            <a:r>
              <a:rPr lang="en-US" altLang="en-US" baseline="0" dirty="0">
                <a:latin typeface="Arial" panose="020B0604020202020204" pitchFamily="34" charset="0"/>
                <a:ea typeface="ＭＳ Ｐゴシック" panose="020B0600070205080204" pitchFamily="34" charset="-128"/>
                <a:cs typeface="ヒラギノ角ゴ Pro W3" charset="0"/>
              </a:rPr>
              <a:t> charities and </a:t>
            </a:r>
            <a:r>
              <a:rPr lang="en-US" altLang="en-US" sz="4000" b="1" dirty="0">
                <a:latin typeface="Arial" panose="020B0604020202020204" pitchFamily="34" charset="0"/>
                <a:ea typeface="ＭＳ Ｐゴシック" panose="020B0600070205080204" pitchFamily="34" charset="-128"/>
                <a:cs typeface="ヒラギノ角ゴ Pro W3" charset="0"/>
              </a:rPr>
              <a:t>only about 60 receive 4 stars</a:t>
            </a:r>
            <a:r>
              <a:rPr lang="en-US" altLang="en-US" baseline="0" dirty="0">
                <a:latin typeface="Arial" panose="020B0604020202020204" pitchFamily="34" charset="0"/>
                <a:ea typeface="ＭＳ Ｐゴシック" panose="020B0600070205080204" pitchFamily="34" charset="-128"/>
                <a:cs typeface="ヒラギノ角ゴ Pro W3" charset="0"/>
              </a:rPr>
              <a:t>.  </a:t>
            </a:r>
          </a:p>
          <a:p>
            <a:r>
              <a:rPr lang="en-US" altLang="en-US" baseline="0" dirty="0">
                <a:latin typeface="Arial" panose="020B0604020202020204" pitchFamily="34" charset="0"/>
                <a:ea typeface="ＭＳ Ｐゴシック" panose="020B0600070205080204" pitchFamily="34" charset="-128"/>
                <a:cs typeface="ヒラギノ角ゴ Pro W3" charset="0"/>
              </a:rPr>
              <a:t>How many charities are in the US?  </a:t>
            </a:r>
            <a:r>
              <a:rPr lang="en-US" altLang="en-US" sz="4000" b="1" dirty="0">
                <a:latin typeface="Arial" panose="020B0604020202020204" pitchFamily="34" charset="0"/>
                <a:ea typeface="ＭＳ Ｐゴシック" panose="020B0600070205080204" pitchFamily="34" charset="-128"/>
                <a:cs typeface="ヒラギノ角ゴ Pro W3" charset="0"/>
              </a:rPr>
              <a:t>Over a million</a:t>
            </a:r>
            <a:r>
              <a:rPr lang="en-US" altLang="en-US" baseline="0" dirty="0">
                <a:latin typeface="Arial" panose="020B0604020202020204" pitchFamily="34" charset="0"/>
                <a:ea typeface="ＭＳ Ｐゴシック" panose="020B0600070205080204" pitchFamily="34" charset="-128"/>
                <a:cs typeface="ヒラギノ角ゴ Pro W3" charset="0"/>
              </a:rPr>
              <a:t>. </a:t>
            </a:r>
            <a:r>
              <a:rPr lang="en-US" altLang="en-US" dirty="0">
                <a:latin typeface="Arial" panose="020B0604020202020204" pitchFamily="34" charset="0"/>
                <a:ea typeface="ＭＳ Ｐゴシック" panose="020B0600070205080204" pitchFamily="34" charset="-128"/>
                <a:cs typeface="ヒラギノ角ゴ Pro W3" charset="0"/>
              </a:rPr>
              <a:t>TRF is also </a:t>
            </a:r>
            <a:r>
              <a:rPr lang="en-US" altLang="en-US" sz="4400" b="1" dirty="0">
                <a:latin typeface="Arial" panose="020B0604020202020204" pitchFamily="34" charset="0"/>
                <a:ea typeface="ＭＳ Ｐゴシック" panose="020B0600070205080204" pitchFamily="34" charset="-128"/>
                <a:cs typeface="ヒラギノ角ゴ Pro W3" charset="0"/>
              </a:rPr>
              <a:t>#1</a:t>
            </a:r>
            <a:r>
              <a:rPr lang="en-US" altLang="en-US" dirty="0">
                <a:latin typeface="Arial" panose="020B0604020202020204" pitchFamily="34" charset="0"/>
                <a:ea typeface="ＭＳ Ｐゴシック" panose="020B0600070205080204" pitchFamily="34" charset="-128"/>
                <a:cs typeface="ヒラギノ角ゴ Pro W3" charset="0"/>
              </a:rPr>
              <a:t> of the listed charities on</a:t>
            </a:r>
            <a:r>
              <a:rPr lang="en-US" altLang="en-US" baseline="0" dirty="0">
                <a:latin typeface="Arial" panose="020B0604020202020204" pitchFamily="34" charset="0"/>
                <a:ea typeface="ＭＳ Ｐゴシック" panose="020B0600070205080204" pitchFamily="34" charset="-128"/>
                <a:cs typeface="ヒラギノ角ゴ Pro W3" charset="0"/>
              </a:rPr>
              <a:t> GuideStar</a:t>
            </a:r>
            <a:r>
              <a:rPr lang="en-US" altLang="en-US" dirty="0">
                <a:latin typeface="Arial" panose="020B0604020202020204" pitchFamily="34" charset="0"/>
                <a:ea typeface="ＭＳ Ｐゴシック" panose="020B0600070205080204" pitchFamily="34" charset="-128"/>
                <a:cs typeface="ヒラギノ角ゴ Pro W3" charset="0"/>
              </a:rPr>
              <a:t> website as one of the </a:t>
            </a:r>
            <a:r>
              <a:rPr lang="en-US" altLang="en-US" u="sng" dirty="0">
                <a:latin typeface="Arial" panose="020B0604020202020204" pitchFamily="34" charset="0"/>
                <a:ea typeface="ＭＳ Ｐゴシック" panose="020B0600070205080204" pitchFamily="34" charset="-128"/>
                <a:cs typeface="ヒラギノ角ゴ Pro W3" charset="0"/>
                <a:hlinkClick r:id="rId4"/>
              </a:rPr>
              <a:t>ten best charities that everyone’s heard of</a:t>
            </a:r>
            <a:r>
              <a:rPr lang="en-US" altLang="en-US" dirty="0">
                <a:latin typeface="Arial" panose="020B0604020202020204" pitchFamily="34" charset="0"/>
                <a:ea typeface="ＭＳ Ｐゴシック" panose="020B0600070205080204" pitchFamily="34" charset="-128"/>
                <a:cs typeface="ヒラギノ角ゴ Pro W3" charset="0"/>
              </a:rPr>
              <a:t>.  </a:t>
            </a:r>
          </a:p>
          <a:p>
            <a:r>
              <a:rPr lang="en-US" altLang="en-US" dirty="0">
                <a:latin typeface="Arial" panose="020B0604020202020204" pitchFamily="34" charset="0"/>
                <a:ea typeface="ＭＳ Ｐゴシック" panose="020B0600070205080204" pitchFamily="34" charset="-128"/>
                <a:cs typeface="ヒラギノ角ゴ Pro W3" charset="0"/>
              </a:rPr>
              <a:t>Last year we were named “World’s Outstanding Foundation” by the Association of Fundraising Professionals</a:t>
            </a:r>
            <a:endParaRPr lang="en-US" dirty="0"/>
          </a:p>
        </p:txBody>
      </p:sp>
      <p:sp>
        <p:nvSpPr>
          <p:cNvPr id="9" name="Subtitle 8">
            <a:extLst>
              <a:ext uri="{FF2B5EF4-FFF2-40B4-BE49-F238E27FC236}">
                <a16:creationId xmlns:a16="http://schemas.microsoft.com/office/drawing/2014/main" id="{310F9F00-E718-4D2C-A7C6-FA2F4CE4957A}"/>
              </a:ext>
            </a:extLst>
          </p:cNvPr>
          <p:cNvSpPr>
            <a:spLocks noGrp="1"/>
          </p:cNvSpPr>
          <p:nvPr>
            <p:ph type="subTitle" idx="13"/>
          </p:nvPr>
        </p:nvSpPr>
        <p:spPr>
          <a:xfrm>
            <a:off x="380999" y="1632155"/>
            <a:ext cx="11506199" cy="609600"/>
          </a:xfrm>
        </p:spPr>
        <p:txBody>
          <a:bodyPr>
            <a:norm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our money is the engine to impact &amp; sustainability</a:t>
            </a:r>
          </a:p>
        </p:txBody>
      </p:sp>
      <p:sp>
        <p:nvSpPr>
          <p:cNvPr id="6" name="Rectangle 3"/>
          <p:cNvSpPr>
            <a:spLocks noChangeArrowheads="1"/>
          </p:cNvSpPr>
          <p:nvPr/>
        </p:nvSpPr>
        <p:spPr bwMode="auto">
          <a:xfrm>
            <a:off x="6025342" y="1857907"/>
            <a:ext cx="396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a:p>
            <a:pPr marL="342900" indent="-342900" algn="ctr">
              <a:spcBef>
                <a:spcPct val="20000"/>
              </a:spcBef>
              <a:buClr>
                <a:schemeClr val="hlink"/>
              </a:buClr>
              <a:buSzPct val="90000"/>
              <a:buFont typeface="Wingdings" pitchFamily="2" charset="2"/>
              <a:buNone/>
              <a:defRPr/>
            </a:pPr>
            <a:endParaRPr lang="en-US" sz="1800" b="1" dirty="0">
              <a:solidFill>
                <a:schemeClr val="accent5">
                  <a:lumMod val="75000"/>
                </a:schemeClr>
              </a:solidFill>
              <a:latin typeface="Georgia" panose="02040502050405020303" pitchFamily="18" charset="0"/>
            </a:endParaRPr>
          </a:p>
        </p:txBody>
      </p:sp>
    </p:spTree>
    <p:extLst>
      <p:ext uri="{BB962C8B-B14F-4D97-AF65-F5344CB8AC3E}">
        <p14:creationId xmlns:p14="http://schemas.microsoft.com/office/powerpoint/2010/main" val="285833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E647DA2-EF08-4850-A780-829ED2A77744}"/>
              </a:ext>
            </a:extLst>
          </p:cNvPr>
          <p:cNvSpPr>
            <a:spLocks noGrp="1"/>
          </p:cNvSpPr>
          <p:nvPr>
            <p:ph type="title"/>
          </p:nvPr>
        </p:nvSpPr>
        <p:spPr>
          <a:xfrm>
            <a:off x="652543" y="580103"/>
            <a:ext cx="10055721" cy="1284091"/>
          </a:xfrm>
        </p:spPr>
        <p:txBody>
          <a:bodyPr>
            <a:normAutofit/>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Strategy 		Results</a:t>
            </a:r>
          </a:p>
        </p:txBody>
      </p:sp>
      <p:pic>
        <p:nvPicPr>
          <p:cNvPr id="13" name="Content Placeholder 12">
            <a:extLst>
              <a:ext uri="{FF2B5EF4-FFF2-40B4-BE49-F238E27FC236}">
                <a16:creationId xmlns:a16="http://schemas.microsoft.com/office/drawing/2014/main" id="{9C9ADE2D-3B9D-4A61-86FA-52F5A626A52F}"/>
              </a:ext>
            </a:extLst>
          </p:cNvPr>
          <p:cNvPicPr>
            <a:picLocks noGrp="1" noChangeAspect="1"/>
          </p:cNvPicPr>
          <p:nvPr>
            <p:ph sz="half" idx="1"/>
          </p:nvPr>
        </p:nvPicPr>
        <p:blipFill>
          <a:blip r:embed="rId3"/>
          <a:stretch>
            <a:fillRect/>
          </a:stretch>
        </p:blipFill>
        <p:spPr>
          <a:xfrm>
            <a:off x="658896" y="2017713"/>
            <a:ext cx="5440281" cy="3812816"/>
          </a:xfrm>
        </p:spPr>
      </p:pic>
      <p:pic>
        <p:nvPicPr>
          <p:cNvPr id="15" name="Content Placeholder 14">
            <a:extLst>
              <a:ext uri="{FF2B5EF4-FFF2-40B4-BE49-F238E27FC236}">
                <a16:creationId xmlns:a16="http://schemas.microsoft.com/office/drawing/2014/main" id="{A2ACE67A-5338-48F2-8307-EC00C78B1477}"/>
              </a:ext>
            </a:extLst>
          </p:cNvPr>
          <p:cNvPicPr>
            <a:picLocks noGrp="1" noChangeAspect="1"/>
          </p:cNvPicPr>
          <p:nvPr>
            <p:ph sz="half" idx="2"/>
          </p:nvPr>
        </p:nvPicPr>
        <p:blipFill>
          <a:blip r:embed="rId4"/>
          <a:stretch>
            <a:fillRect/>
          </a:stretch>
        </p:blipFill>
        <p:spPr>
          <a:xfrm>
            <a:off x="6099177" y="2017713"/>
            <a:ext cx="4609087" cy="3812816"/>
          </a:xfrm>
        </p:spPr>
      </p:pic>
      <p:sp>
        <p:nvSpPr>
          <p:cNvPr id="16" name="Arrow: Right 15">
            <a:extLst>
              <a:ext uri="{FF2B5EF4-FFF2-40B4-BE49-F238E27FC236}">
                <a16:creationId xmlns:a16="http://schemas.microsoft.com/office/drawing/2014/main" id="{A49F2530-B939-4D52-A13A-398120841E90}"/>
              </a:ext>
            </a:extLst>
          </p:cNvPr>
          <p:cNvSpPr/>
          <p:nvPr/>
        </p:nvSpPr>
        <p:spPr>
          <a:xfrm>
            <a:off x="5374985" y="58010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411CDF58-85D1-4650-A187-2B50AFCD6B1B}"/>
              </a:ext>
            </a:extLst>
          </p:cNvPr>
          <p:cNvCxnSpPr>
            <a:cxnSpLocks/>
          </p:cNvCxnSpPr>
          <p:nvPr/>
        </p:nvCxnSpPr>
        <p:spPr>
          <a:xfrm>
            <a:off x="9625781" y="1222148"/>
            <a:ext cx="403122" cy="1521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498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1E4D59-7DD8-4C6F-9950-2B378E3F1875}"/>
              </a:ext>
            </a:extLst>
          </p:cNvPr>
          <p:cNvSpPr>
            <a:spLocks noGrp="1"/>
          </p:cNvSpPr>
          <p:nvPr>
            <p:ph type="title"/>
          </p:nvPr>
        </p:nvSpPr>
        <p:spPr>
          <a:xfrm>
            <a:off x="973394" y="707923"/>
            <a:ext cx="10485582" cy="894736"/>
          </a:xfrm>
        </p:spPr>
        <p:txBody>
          <a:bodyPr>
            <a:normAutofit fontScale="90000"/>
          </a:bodyPr>
          <a:lstStyle/>
          <a:p>
            <a:pPr algn="ctr"/>
            <a:r>
              <a:rPr lang="en-US" b="1" dirty="0">
                <a:latin typeface="Tahoma" panose="020B0604030504040204" pitchFamily="34" charset="0"/>
                <a:ea typeface="Tahoma" panose="020B0604030504040204" pitchFamily="34" charset="0"/>
                <a:cs typeface="Tahoma" panose="020B0604030504040204" pitchFamily="34" charset="0"/>
              </a:rPr>
              <a:t>More impressive work by our TRF</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portfolio managers</a:t>
            </a:r>
          </a:p>
        </p:txBody>
      </p:sp>
      <p:sp>
        <p:nvSpPr>
          <p:cNvPr id="5" name="Text Placeholder 4">
            <a:extLst>
              <a:ext uri="{FF2B5EF4-FFF2-40B4-BE49-F238E27FC236}">
                <a16:creationId xmlns:a16="http://schemas.microsoft.com/office/drawing/2014/main" id="{CF304502-814B-48AC-AF5A-DAA916A6FAA2}"/>
              </a:ext>
            </a:extLst>
          </p:cNvPr>
          <p:cNvSpPr>
            <a:spLocks noGrp="1"/>
          </p:cNvSpPr>
          <p:nvPr>
            <p:ph type="body" idx="1"/>
          </p:nvPr>
        </p:nvSpPr>
        <p:spPr>
          <a:xfrm>
            <a:off x="1447191" y="1917291"/>
            <a:ext cx="4645152" cy="356403"/>
          </a:xfrm>
        </p:spPr>
        <p:txBody>
          <a:bodyPr>
            <a:normAutofit fontScale="92500" lnSpcReduction="2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Asset Targets</a:t>
            </a:r>
          </a:p>
        </p:txBody>
      </p:sp>
      <p:pic>
        <p:nvPicPr>
          <p:cNvPr id="10" name="Content Placeholder 9">
            <a:extLst>
              <a:ext uri="{FF2B5EF4-FFF2-40B4-BE49-F238E27FC236}">
                <a16:creationId xmlns:a16="http://schemas.microsoft.com/office/drawing/2014/main" id="{D13A657D-2E7E-4874-89D7-E217E6FD35FA}"/>
              </a:ext>
            </a:extLst>
          </p:cNvPr>
          <p:cNvPicPr>
            <a:picLocks noGrp="1" noChangeAspect="1"/>
          </p:cNvPicPr>
          <p:nvPr>
            <p:ph sz="half" idx="2"/>
          </p:nvPr>
        </p:nvPicPr>
        <p:blipFill>
          <a:blip r:embed="rId2"/>
          <a:stretch>
            <a:fillRect/>
          </a:stretch>
        </p:blipFill>
        <p:spPr>
          <a:xfrm>
            <a:off x="1447191" y="2376167"/>
            <a:ext cx="4807435" cy="3670672"/>
          </a:xfrm>
        </p:spPr>
      </p:pic>
      <p:sp>
        <p:nvSpPr>
          <p:cNvPr id="7" name="Text Placeholder 6">
            <a:extLst>
              <a:ext uri="{FF2B5EF4-FFF2-40B4-BE49-F238E27FC236}">
                <a16:creationId xmlns:a16="http://schemas.microsoft.com/office/drawing/2014/main" id="{952D84D7-E57F-420F-8E97-73516043FA0D}"/>
              </a:ext>
            </a:extLst>
          </p:cNvPr>
          <p:cNvSpPr>
            <a:spLocks noGrp="1"/>
          </p:cNvSpPr>
          <p:nvPr>
            <p:ph type="body" sz="quarter" idx="3"/>
          </p:nvPr>
        </p:nvSpPr>
        <p:spPr>
          <a:xfrm>
            <a:off x="6412362" y="1917291"/>
            <a:ext cx="4717754" cy="356403"/>
          </a:xfrm>
        </p:spPr>
        <p:txBody>
          <a:bodyPr>
            <a:normAutofit fontScale="92500" lnSpcReduction="20000"/>
          </a:bodyPr>
          <a:lstStyle/>
          <a:p>
            <a:pPr algn="ctr"/>
            <a:r>
              <a:rPr lang="en-US" dirty="0">
                <a:latin typeface="Tahoma" panose="020B0604030504040204" pitchFamily="34" charset="0"/>
                <a:ea typeface="Tahoma" panose="020B0604030504040204" pitchFamily="34" charset="0"/>
                <a:cs typeface="Tahoma" panose="020B0604030504040204" pitchFamily="34" charset="0"/>
              </a:rPr>
              <a:t>Five Year over view of Growth</a:t>
            </a:r>
          </a:p>
        </p:txBody>
      </p:sp>
      <p:pic>
        <p:nvPicPr>
          <p:cNvPr id="8" name="Content Placeholder 7">
            <a:extLst>
              <a:ext uri="{FF2B5EF4-FFF2-40B4-BE49-F238E27FC236}">
                <a16:creationId xmlns:a16="http://schemas.microsoft.com/office/drawing/2014/main" id="{9C03905B-5DCD-453D-BEF0-334F6CF3E884}"/>
              </a:ext>
            </a:extLst>
          </p:cNvPr>
          <p:cNvPicPr>
            <a:picLocks noGrp="1" noChangeAspect="1"/>
          </p:cNvPicPr>
          <p:nvPr>
            <p:ph sz="quarter" idx="4"/>
          </p:nvPr>
        </p:nvPicPr>
        <p:blipFill>
          <a:blip r:embed="rId3"/>
          <a:stretch>
            <a:fillRect/>
          </a:stretch>
        </p:blipFill>
        <p:spPr>
          <a:xfrm>
            <a:off x="6412362" y="2372752"/>
            <a:ext cx="5046614" cy="3670671"/>
          </a:xfrm>
        </p:spPr>
      </p:pic>
      <p:sp>
        <p:nvSpPr>
          <p:cNvPr id="9" name="Arrow: Bent-Up 8">
            <a:extLst>
              <a:ext uri="{FF2B5EF4-FFF2-40B4-BE49-F238E27FC236}">
                <a16:creationId xmlns:a16="http://schemas.microsoft.com/office/drawing/2014/main" id="{B3CDDA88-652C-477A-A1EE-DFAC1147657B}"/>
              </a:ext>
            </a:extLst>
          </p:cNvPr>
          <p:cNvSpPr/>
          <p:nvPr/>
        </p:nvSpPr>
        <p:spPr>
          <a:xfrm rot="16200000">
            <a:off x="11378501" y="5295384"/>
            <a:ext cx="476422" cy="73152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Bent 2">
            <a:extLst>
              <a:ext uri="{FF2B5EF4-FFF2-40B4-BE49-F238E27FC236}">
                <a16:creationId xmlns:a16="http://schemas.microsoft.com/office/drawing/2014/main" id="{6A475093-314F-42D8-9786-54A18C3537F4}"/>
              </a:ext>
            </a:extLst>
          </p:cNvPr>
          <p:cNvSpPr/>
          <p:nvPr/>
        </p:nvSpPr>
        <p:spPr>
          <a:xfrm>
            <a:off x="11385755" y="1691148"/>
            <a:ext cx="73221" cy="4571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3982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1B397D-7871-4BE0-9861-07900EE8239E}"/>
              </a:ext>
            </a:extLst>
          </p:cNvPr>
          <p:cNvSpPr>
            <a:spLocks noGrp="1"/>
          </p:cNvSpPr>
          <p:nvPr>
            <p:ph type="title"/>
          </p:nvPr>
        </p:nvSpPr>
        <p:spPr>
          <a:xfrm>
            <a:off x="1449217" y="560439"/>
            <a:ext cx="9605635" cy="747251"/>
          </a:xfrm>
        </p:spPr>
        <p:txBody>
          <a:bodyPr>
            <a:normAutofit fontScale="90000"/>
          </a:bodyPr>
          <a:lstStyle/>
          <a:p>
            <a:pPr algn="ctr"/>
            <a:r>
              <a:rPr lang="en-US" sz="4000" b="1" dirty="0">
                <a:latin typeface="Tahoma" panose="020B0604030504040204" pitchFamily="34" charset="0"/>
                <a:ea typeface="Tahoma" panose="020B0604030504040204" pitchFamily="34" charset="0"/>
                <a:cs typeface="Tahoma" panose="020B0604030504040204" pitchFamily="34" charset="0"/>
              </a:rPr>
              <a:t>Endowment INVESTMENT EARNINGS</a:t>
            </a:r>
          </a:p>
        </p:txBody>
      </p:sp>
      <p:pic>
        <p:nvPicPr>
          <p:cNvPr id="8" name="Content Placeholder 7">
            <a:extLst>
              <a:ext uri="{FF2B5EF4-FFF2-40B4-BE49-F238E27FC236}">
                <a16:creationId xmlns:a16="http://schemas.microsoft.com/office/drawing/2014/main" id="{E69D6A17-8596-4CDB-933F-0B7B8EEB8906}"/>
              </a:ext>
            </a:extLst>
          </p:cNvPr>
          <p:cNvPicPr>
            <a:picLocks noGrp="1" noChangeAspect="1"/>
          </p:cNvPicPr>
          <p:nvPr>
            <p:ph sz="half" idx="1"/>
          </p:nvPr>
        </p:nvPicPr>
        <p:blipFill>
          <a:blip r:embed="rId2"/>
          <a:stretch>
            <a:fillRect/>
          </a:stretch>
        </p:blipFill>
        <p:spPr>
          <a:xfrm>
            <a:off x="159503" y="2094272"/>
            <a:ext cx="6137451" cy="3181081"/>
          </a:xfrm>
        </p:spPr>
      </p:pic>
      <p:pic>
        <p:nvPicPr>
          <p:cNvPr id="10" name="Content Placeholder 9">
            <a:extLst>
              <a:ext uri="{FF2B5EF4-FFF2-40B4-BE49-F238E27FC236}">
                <a16:creationId xmlns:a16="http://schemas.microsoft.com/office/drawing/2014/main" id="{547F2EA2-9D65-4098-9FC7-7FCAFBE13502}"/>
              </a:ext>
            </a:extLst>
          </p:cNvPr>
          <p:cNvPicPr>
            <a:picLocks noGrp="1" noChangeAspect="1"/>
          </p:cNvPicPr>
          <p:nvPr>
            <p:ph sz="half" idx="2"/>
          </p:nvPr>
        </p:nvPicPr>
        <p:blipFill>
          <a:blip r:embed="rId3"/>
          <a:stretch>
            <a:fillRect/>
          </a:stretch>
        </p:blipFill>
        <p:spPr>
          <a:xfrm>
            <a:off x="6254964" y="2094272"/>
            <a:ext cx="4799889" cy="3181082"/>
          </a:xfrm>
        </p:spPr>
      </p:pic>
    </p:spTree>
    <p:extLst>
      <p:ext uri="{BB962C8B-B14F-4D97-AF65-F5344CB8AC3E}">
        <p14:creationId xmlns:p14="http://schemas.microsoft.com/office/powerpoint/2010/main" val="2231753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1531</TotalTime>
  <Words>2159</Words>
  <Application>Microsoft Office PowerPoint</Application>
  <PresentationFormat>Widescreen</PresentationFormat>
  <Paragraphs>174</Paragraphs>
  <Slides>26</Slides>
  <Notes>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Narrow</vt:lpstr>
      <vt:lpstr>Calibri</vt:lpstr>
      <vt:lpstr>Freestyle Script</vt:lpstr>
      <vt:lpstr>Georgia</vt:lpstr>
      <vt:lpstr>Gill Sans MT</vt:lpstr>
      <vt:lpstr>Kristen ITC</vt:lpstr>
      <vt:lpstr>Symbol</vt:lpstr>
      <vt:lpstr>Tahoma</vt:lpstr>
      <vt:lpstr>Wingdings</vt:lpstr>
      <vt:lpstr>Gallery</vt:lpstr>
      <vt:lpstr>PowerPoint Presentation</vt:lpstr>
      <vt:lpstr>The Rotary Foundation  District 7620 Education Series for 2021-2022  PDG Rich Glover 2018-2019 District 7620 Rotary Foundation Chair 2019-2023 *</vt:lpstr>
      <vt:lpstr>The Firehose Approach of learning</vt:lpstr>
      <vt:lpstr>The Rotary Foundation  learning Series</vt:lpstr>
      <vt:lpstr>Eight-Part Series every Thursday &amp; Saturday  All members are welcome.  The Club President, President-Elect, Club Rotary Foundation Chair and AG’s are STRONGLY encouraged to attend the complete series. </vt:lpstr>
      <vt:lpstr>The impact in our community and around the world is by the rotary foundations world renown stewardship of our contributions</vt:lpstr>
      <vt:lpstr>Strategy   Results</vt:lpstr>
      <vt:lpstr>More impressive work by our TRF portfolio managers</vt:lpstr>
      <vt:lpstr>Endowment INVESTMENT EARNINGS</vt:lpstr>
      <vt:lpstr>Worldwide Events</vt:lpstr>
      <vt:lpstr>PowerPoint Presentation</vt:lpstr>
      <vt:lpstr>Arch Klumph’s Vision — 1917</vt:lpstr>
      <vt:lpstr>The Annual fund is the engine  that drives our district giving</vt:lpstr>
      <vt:lpstr>DACdb Module 4 Community Grants</vt:lpstr>
      <vt:lpstr>www.MYROTARY.org  Global Grants</vt:lpstr>
      <vt:lpstr>PowerPoint Presentation</vt:lpstr>
      <vt:lpstr>“We are that Close”</vt:lpstr>
      <vt:lpstr>PowerPoint Presentation</vt:lpstr>
      <vt:lpstr>Donor Recognition</vt:lpstr>
      <vt:lpstr>Creation of an ENDOWMENT FUND TO BENEFIT district 7620 clubs</vt:lpstr>
      <vt:lpstr>What can your Annual Fund Donations  and personal legacy fund support?</vt:lpstr>
      <vt:lpstr>PowerPoint Presentation</vt:lpstr>
      <vt:lpstr>PowerPoint Presentation</vt:lpstr>
      <vt:lpstr>PowerPoint Presentation</vt:lpstr>
      <vt:lpstr>Join us: Series Building Blocks for easier understanding  and use  –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rich@glovercrew.net</dc:creator>
  <cp:lastModifiedBy>rich@glovercrew.net</cp:lastModifiedBy>
  <cp:revision>59</cp:revision>
  <dcterms:created xsi:type="dcterms:W3CDTF">2021-01-12T20:58:05Z</dcterms:created>
  <dcterms:modified xsi:type="dcterms:W3CDTF">2021-02-08T10:07:31Z</dcterms:modified>
</cp:coreProperties>
</file>