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692" r:id="rId2"/>
    <p:sldId id="768" r:id="rId3"/>
    <p:sldId id="256" r:id="rId4"/>
    <p:sldId id="753" r:id="rId5"/>
    <p:sldId id="755" r:id="rId6"/>
    <p:sldId id="730" r:id="rId7"/>
    <p:sldId id="762" r:id="rId8"/>
    <p:sldId id="758" r:id="rId9"/>
    <p:sldId id="756" r:id="rId10"/>
    <p:sldId id="257" r:id="rId11"/>
    <p:sldId id="259" r:id="rId12"/>
    <p:sldId id="258" r:id="rId13"/>
    <p:sldId id="260" r:id="rId14"/>
    <p:sldId id="261" r:id="rId15"/>
    <p:sldId id="696" r:id="rId16"/>
    <p:sldId id="722" r:id="rId17"/>
    <p:sldId id="697" r:id="rId18"/>
    <p:sldId id="724" r:id="rId19"/>
    <p:sldId id="766" r:id="rId20"/>
    <p:sldId id="765" r:id="rId21"/>
    <p:sldId id="703" r:id="rId22"/>
    <p:sldId id="699" r:id="rId23"/>
    <p:sldId id="764" r:id="rId24"/>
    <p:sldId id="727" r:id="rId25"/>
    <p:sldId id="701" r:id="rId26"/>
    <p:sldId id="704" r:id="rId27"/>
    <p:sldId id="760" r:id="rId28"/>
    <p:sldId id="751" r:id="rId29"/>
    <p:sldId id="693" r:id="rId30"/>
    <p:sldId id="752" r:id="rId31"/>
    <p:sldId id="767" r:id="rId32"/>
    <p:sldId id="729" r:id="rId33"/>
    <p:sldId id="732" r:id="rId34"/>
    <p:sldId id="728" r:id="rId35"/>
    <p:sldId id="310" r:id="rId36"/>
    <p:sldId id="769" r:id="rId37"/>
    <p:sldId id="684" r:id="rId38"/>
    <p:sldId id="689" r:id="rId39"/>
    <p:sldId id="723"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97" d="100"/>
          <a:sy n="97" d="100"/>
        </p:scale>
        <p:origin x="102"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81E82F-58DA-4CD1-8396-909D1FE2377E}" type="datetimeFigureOut">
              <a:rPr lang="en-US" smtClean="0"/>
              <a:t>2/21/2021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799B89-D8E7-4BEF-A572-0439AB07C595}" type="slidenum">
              <a:rPr lang="en-US" smtClean="0"/>
              <a:t>‹#›</a:t>
            </a:fld>
            <a:endParaRPr lang="en-US" dirty="0"/>
          </a:p>
        </p:txBody>
      </p:sp>
    </p:spTree>
    <p:extLst>
      <p:ext uri="{BB962C8B-B14F-4D97-AF65-F5344CB8AC3E}">
        <p14:creationId xmlns:p14="http://schemas.microsoft.com/office/powerpoint/2010/main" val="146784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JIM</a:t>
            </a:r>
            <a:r>
              <a:rPr lang="en-US" dirty="0"/>
              <a:t> ) open up with the welcome of our club colleagues. The attendance of my fellow Rotarians  to this program is very meaningful. May I also welcome our DRFC Rotary Rich and the esteemed Zone Major Gifts Officer Laurie Menzel as we walk through our program together.</a:t>
            </a:r>
          </a:p>
        </p:txBody>
      </p:sp>
      <p:sp>
        <p:nvSpPr>
          <p:cNvPr id="4" name="Slide Number Placeholder 3"/>
          <p:cNvSpPr>
            <a:spLocks noGrp="1"/>
          </p:cNvSpPr>
          <p:nvPr>
            <p:ph type="sldNum" sz="quarter" idx="5"/>
          </p:nvPr>
        </p:nvSpPr>
        <p:spPr/>
        <p:txBody>
          <a:bodyPr/>
          <a:lstStyle/>
          <a:p>
            <a:fld id="{D5EC45CC-197E-45E7-8961-E1E3AA363610}" type="slidenum">
              <a:rPr lang="en-US" smtClean="0"/>
              <a:t>1</a:t>
            </a:fld>
            <a:endParaRPr lang="en-US" dirty="0"/>
          </a:p>
        </p:txBody>
      </p:sp>
    </p:spTree>
    <p:extLst>
      <p:ext uri="{BB962C8B-B14F-4D97-AF65-F5344CB8AC3E}">
        <p14:creationId xmlns:p14="http://schemas.microsoft.com/office/powerpoint/2010/main" val="421001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CF130-1822-431A-828B-A3E638640919}" type="slidenum">
              <a:rPr lang="en-US" smtClean="0"/>
              <a:t>35</a:t>
            </a:fld>
            <a:endParaRPr lang="en-US" dirty="0"/>
          </a:p>
        </p:txBody>
      </p:sp>
    </p:spTree>
    <p:extLst>
      <p:ext uri="{BB962C8B-B14F-4D97-AF65-F5344CB8AC3E}">
        <p14:creationId xmlns:p14="http://schemas.microsoft.com/office/powerpoint/2010/main" val="252049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17"/>
              </a:lnSpc>
              <a:spcBef>
                <a:spcPts val="654"/>
              </a:spcBef>
            </a:pPr>
            <a:r>
              <a:rPr lang="en-US" dirty="0">
                <a:solidFill>
                  <a:srgbClr val="505050"/>
                </a:solidFill>
                <a:latin typeface="Georgia"/>
                <a:ea typeface="Times New Roman"/>
                <a:cs typeface="Times New Roman"/>
              </a:rPr>
              <a:t>( </a:t>
            </a:r>
            <a:r>
              <a:rPr lang="en-US" b="1" dirty="0">
                <a:solidFill>
                  <a:srgbClr val="505050"/>
                </a:solidFill>
                <a:latin typeface="Georgia"/>
                <a:ea typeface="Times New Roman"/>
                <a:cs typeface="Times New Roman"/>
              </a:rPr>
              <a:t>JIM</a:t>
            </a:r>
            <a:r>
              <a:rPr lang="en-US" dirty="0">
                <a:solidFill>
                  <a:srgbClr val="505050"/>
                </a:solidFill>
                <a:latin typeface="Georgia"/>
                <a:ea typeface="Times New Roman"/>
                <a:cs typeface="Times New Roman"/>
              </a:rPr>
              <a:t> ) Let’s remind ourselves why we are so blessed with the matching funds through our annual giving. The Fund Managers and Board of Directors ha e wisely and efficiently received recognition from around the world for the outcomes and stewardship of our contributions. A</a:t>
            </a:r>
            <a:r>
              <a:rPr lang="en-US" dirty="0"/>
              <a:t>ward winning global organization graded because how well we are stewards of your money. 92% of TRF funds go to programs, Charity Navigator rates over 9000 charities and only about 60 receive a four star rating. TRF has received the 4 star rating for 12 years in a row. Only 1% of charities evaluated by Charity Navigator have received10 consecutive years with a 4-star rating. There are over a million U.S. charities and TRF is #1on GuideStar's website as one of the ten best charities that everyone has heard of. This is why we are promoting TRF Legacy Fund opportunities.</a:t>
            </a:r>
          </a:p>
        </p:txBody>
      </p:sp>
      <p:sp>
        <p:nvSpPr>
          <p:cNvPr id="4" name="Slide Number Placeholder 3"/>
          <p:cNvSpPr>
            <a:spLocks noGrp="1"/>
          </p:cNvSpPr>
          <p:nvPr>
            <p:ph type="sldNum" sz="quarter" idx="10"/>
          </p:nvPr>
        </p:nvSpPr>
        <p:spPr/>
        <p:txBody>
          <a:bodyPr/>
          <a:lstStyle/>
          <a:p>
            <a:pPr defTabSz="997039" eaLnBrk="0" fontAlgn="base" hangingPunct="0">
              <a:spcBef>
                <a:spcPct val="0"/>
              </a:spcBef>
              <a:spcAft>
                <a:spcPct val="0"/>
              </a:spcAft>
              <a:defRPr/>
            </a:pPr>
            <a:fld id="{8BAB0936-A299-40F2-A345-9E79BAA43F3C}" type="slidenum">
              <a:rPr lang="en-US">
                <a:solidFill>
                  <a:prstClr val="black"/>
                </a:solidFill>
                <a:latin typeface="Arial" panose="020B0604020202020204" pitchFamily="34" charset="0"/>
                <a:ea typeface="MS PGothic" panose="020B0600070205080204" pitchFamily="34" charset="-128"/>
              </a:rPr>
              <a:pPr defTabSz="997039" eaLnBrk="0" fontAlgn="base" hangingPunct="0">
                <a:spcBef>
                  <a:spcPct val="0"/>
                </a:spcBef>
                <a:spcAft>
                  <a:spcPct val="0"/>
                </a:spcAft>
                <a:defRPr/>
              </a:pPr>
              <a:t>37</a:t>
            </a:fld>
            <a:endParaRPr lang="en-US" dirty="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969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E82BD-5AA2-4BBA-B692-FE6D0AFF5DDA}" type="slidenum">
              <a:rPr lang="en-US" smtClean="0"/>
              <a:t>38</a:t>
            </a:fld>
            <a:endParaRPr lang="en-US" dirty="0"/>
          </a:p>
        </p:txBody>
      </p:sp>
    </p:spTree>
    <p:extLst>
      <p:ext uri="{BB962C8B-B14F-4D97-AF65-F5344CB8AC3E}">
        <p14:creationId xmlns:p14="http://schemas.microsoft.com/office/powerpoint/2010/main" val="193304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71115-1A78-479A-9EA9-CC0E9534E90B}" type="slidenum">
              <a:rPr lang="en-US" smtClean="0"/>
              <a:t>39</a:t>
            </a:fld>
            <a:endParaRPr lang="en-US" dirty="0"/>
          </a:p>
        </p:txBody>
      </p:sp>
    </p:spTree>
    <p:extLst>
      <p:ext uri="{BB962C8B-B14F-4D97-AF65-F5344CB8AC3E}">
        <p14:creationId xmlns:p14="http://schemas.microsoft.com/office/powerpoint/2010/main" val="332259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62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1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2/21/2021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2/21/2021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acdb.com/SecLogin.cf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imgres?imgurl=https://www.rotary7610.org/images/DACdb_RI2.png&amp;imgrefurl=https://www.rotary7610.org/&amp;docid=Usq9gJ95awIaMM&amp;tbnid=tsLH4P8Q_YZytM:&amp;vet=12ahUKEwivq6eNm9vkAhWKSsAKHW-YB8g4yAEQMygTMBN6BAgBEBQ..i&amp;w=481&amp;h=360&amp;bih=660&amp;biw=1233&amp;q=rotary%20international%20foundation%20logo&amp;ved=2ahUKEwivq6eNm9vkAhWKSsAKHW-YB8g4yAEQMygTMBN6BAgBEBQ&amp;iact=mrc&amp;uact=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Daniel@siolveit.com" TargetMode="External"/><Relationship Id="rId3" Type="http://schemas.openxmlformats.org/officeDocument/2006/relationships/hyperlink" Target="mailto:bjcskiner@icloud.com" TargetMode="External"/><Relationship Id="rId7" Type="http://schemas.openxmlformats.org/officeDocument/2006/relationships/hyperlink" Target="mailto:mk8601@aol.com" TargetMode="External"/><Relationship Id="rId2" Type="http://schemas.openxmlformats.org/officeDocument/2006/relationships/hyperlink" Target="mailto:18.19.dg7620@glovercrew.net" TargetMode="External"/><Relationship Id="rId1" Type="http://schemas.openxmlformats.org/officeDocument/2006/relationships/slideLayout" Target="../slideLayouts/slideLayout2.xml"/><Relationship Id="rId6" Type="http://schemas.openxmlformats.org/officeDocument/2006/relationships/hyperlink" Target="mailto:philreynolds60@hotmail.con" TargetMode="External"/><Relationship Id="rId5" Type="http://schemas.openxmlformats.org/officeDocument/2006/relationships/hyperlink" Target="mailto:jrobinson@hondurascompassion.org" TargetMode="External"/><Relationship Id="rId4" Type="http://schemas.openxmlformats.org/officeDocument/2006/relationships/hyperlink" Target="mailto:bgrant@estesgrp.com" TargetMode="External"/><Relationship Id="rId9" Type="http://schemas.openxmlformats.org/officeDocument/2006/relationships/hyperlink" Target="mailto:mayzobrien@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image" Target="../media/image25.png"/><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haritynavigator.org/index.cfm?bay=search.summary&amp;orgid=4553"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charitynavigator.org/index.cfm?bay=topten.detail&amp;listid=1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a:extLst>
              <a:ext uri="{FF2B5EF4-FFF2-40B4-BE49-F238E27FC236}">
                <a16:creationId xmlns:a16="http://schemas.microsoft.com/office/drawing/2014/main" id="{CA16C6A2-0356-431A-9DEB-FC50F10A8A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25777" y="1347019"/>
            <a:ext cx="7740445" cy="2838009"/>
          </a:xfrm>
          <a:prstGeom prst="rect">
            <a:avLst/>
          </a:prstGeom>
          <a:noFill/>
          <a:ln>
            <a:noFill/>
          </a:ln>
        </p:spPr>
      </p:pic>
    </p:spTree>
    <p:extLst>
      <p:ext uri="{BB962C8B-B14F-4D97-AF65-F5344CB8AC3E}">
        <p14:creationId xmlns:p14="http://schemas.microsoft.com/office/powerpoint/2010/main" val="12022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5820-F19E-4F59-981A-05C12F8FCE87}"/>
              </a:ext>
            </a:extLst>
          </p:cNvPr>
          <p:cNvSpPr>
            <a:spLocks noGrp="1"/>
          </p:cNvSpPr>
          <p:nvPr>
            <p:ph type="title"/>
          </p:nvPr>
        </p:nvSpPr>
        <p:spPr>
          <a:xfrm>
            <a:off x="1451579" y="589936"/>
            <a:ext cx="9603275" cy="801720"/>
          </a:xfrm>
        </p:spPr>
        <p:txBody>
          <a:bodyPr>
            <a:norm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Project Vision</a:t>
            </a:r>
          </a:p>
        </p:txBody>
      </p:sp>
      <p:sp>
        <p:nvSpPr>
          <p:cNvPr id="3" name="Content Placeholder 2">
            <a:extLst>
              <a:ext uri="{FF2B5EF4-FFF2-40B4-BE49-F238E27FC236}">
                <a16:creationId xmlns:a16="http://schemas.microsoft.com/office/drawing/2014/main" id="{AB7AF508-28CD-411A-BE0D-87A1578E00CA}"/>
              </a:ext>
            </a:extLst>
          </p:cNvPr>
          <p:cNvSpPr>
            <a:spLocks noGrp="1"/>
          </p:cNvSpPr>
          <p:nvPr>
            <p:ph idx="1"/>
          </p:nvPr>
        </p:nvSpPr>
        <p:spPr>
          <a:xfrm>
            <a:off x="1451579" y="2015732"/>
            <a:ext cx="9603275" cy="3519829"/>
          </a:xfrm>
        </p:spPr>
        <p:txBody>
          <a:bodyPr>
            <a:normAutofit/>
          </a:bodyPr>
          <a:lstStyle/>
          <a:p>
            <a:r>
              <a:rPr lang="en-US" sz="2400" b="1" u="sng" dirty="0">
                <a:latin typeface="Tahoma" panose="020B0604030504040204" pitchFamily="34" charset="0"/>
                <a:ea typeface="Tahoma" panose="020B0604030504040204" pitchFamily="34" charset="0"/>
                <a:cs typeface="Tahoma" panose="020B0604030504040204" pitchFamily="34" charset="0"/>
              </a:rPr>
              <a:t>What is Our Project Vision</a:t>
            </a:r>
            <a:r>
              <a:rPr lang="en-US" sz="2400" b="1" dirty="0">
                <a:latin typeface="Tahoma" panose="020B0604030504040204" pitchFamily="34" charset="0"/>
                <a:ea typeface="Tahoma" panose="020B0604030504040204" pitchFamily="34" charset="0"/>
                <a:cs typeface="Tahoma" panose="020B0604030504040204" pitchFamily="34" charset="0"/>
              </a:rPr>
              <a:t>?</a:t>
            </a:r>
          </a:p>
          <a:p>
            <a:pPr marL="457200" lvl="1" indent="0" algn="ctr">
              <a:buNone/>
            </a:pPr>
            <a:r>
              <a:rPr lang="en-US" sz="2400" dirty="0">
                <a:latin typeface="Tahoma" panose="020B0604030504040204" pitchFamily="34" charset="0"/>
                <a:ea typeface="Tahoma" panose="020B0604030504040204" pitchFamily="34" charset="0"/>
                <a:cs typeface="Tahoma" panose="020B0604030504040204" pitchFamily="34" charset="0"/>
              </a:rPr>
              <a:t>A Plan that reflects the desires and interests of Rotary worldwide. </a:t>
            </a:r>
          </a:p>
          <a:p>
            <a:pPr marL="457200" lvl="1" indent="0" algn="ctr">
              <a:buNone/>
            </a:pPr>
            <a:r>
              <a:rPr lang="en-US" sz="2400" dirty="0">
                <a:latin typeface="Tahoma" panose="020B0604030504040204" pitchFamily="34" charset="0"/>
                <a:ea typeface="Tahoma" panose="020B0604030504040204" pitchFamily="34" charset="0"/>
                <a:cs typeface="Tahoma" panose="020B0604030504040204" pitchFamily="34" charset="0"/>
              </a:rPr>
              <a:t>The Rotary Foundation (TRF) guidelines lead in such a way that our projects demonstrate they are </a:t>
            </a:r>
          </a:p>
          <a:p>
            <a:pPr marL="457200" lvl="1" indent="0" algn="ctr">
              <a:buNone/>
            </a:pPr>
            <a:r>
              <a:rPr lang="en-US" sz="2400" b="1" dirty="0">
                <a:latin typeface="Tahoma" panose="020B0604030504040204" pitchFamily="34" charset="0"/>
                <a:ea typeface="Tahoma" panose="020B0604030504040204" pitchFamily="34" charset="0"/>
                <a:cs typeface="Tahoma" panose="020B0604030504040204" pitchFamily="34" charset="0"/>
              </a:rPr>
              <a:t>SUSTAINABLE, MEASURABLE AND IMPACTFUL</a:t>
            </a:r>
          </a:p>
          <a:p>
            <a:pPr marL="457200" lvl="1" indent="0" algn="ctr">
              <a:buNone/>
            </a:pPr>
            <a:r>
              <a:rPr lang="en-US" sz="2400" dirty="0">
                <a:latin typeface="Tahoma" panose="020B0604030504040204" pitchFamily="34" charset="0"/>
                <a:ea typeface="Tahoma" panose="020B0604030504040204" pitchFamily="34" charset="0"/>
                <a:cs typeface="Tahoma" panose="020B0604030504040204" pitchFamily="34" charset="0"/>
              </a:rPr>
              <a:t> in our local communities and around the world.</a:t>
            </a:r>
          </a:p>
        </p:txBody>
      </p:sp>
    </p:spTree>
    <p:extLst>
      <p:ext uri="{BB962C8B-B14F-4D97-AF65-F5344CB8AC3E}">
        <p14:creationId xmlns:p14="http://schemas.microsoft.com/office/powerpoint/2010/main" val="234736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CB3C-6205-492B-A6EC-19193A2C9079}"/>
              </a:ext>
            </a:extLst>
          </p:cNvPr>
          <p:cNvSpPr>
            <a:spLocks noGrp="1"/>
          </p:cNvSpPr>
          <p:nvPr>
            <p:ph type="title"/>
          </p:nvPr>
        </p:nvSpPr>
        <p:spPr/>
        <p:txBody>
          <a:bodyPr>
            <a:norm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objectives</a:t>
            </a:r>
          </a:p>
        </p:txBody>
      </p:sp>
      <p:sp>
        <p:nvSpPr>
          <p:cNvPr id="3" name="Content Placeholder 2">
            <a:extLst>
              <a:ext uri="{FF2B5EF4-FFF2-40B4-BE49-F238E27FC236}">
                <a16:creationId xmlns:a16="http://schemas.microsoft.com/office/drawing/2014/main" id="{50DEDEBA-0DA1-4BA1-AF21-CCBCBEE81818}"/>
              </a:ext>
            </a:extLst>
          </p:cNvPr>
          <p:cNvSpPr>
            <a:spLocks noGrp="1"/>
          </p:cNvSpPr>
          <p:nvPr>
            <p:ph idx="1"/>
          </p:nvPr>
        </p:nvSpPr>
        <p:spPr>
          <a:xfrm>
            <a:off x="1451579" y="2094270"/>
            <a:ext cx="9603275" cy="3628103"/>
          </a:xfrm>
        </p:spPr>
        <p:txBody>
          <a:bodyPr>
            <a:normAutofit lnSpcReduction="10000"/>
          </a:bodyPr>
          <a:lstStyle/>
          <a:p>
            <a:pPr marL="914400" lvl="2" indent="0" algn="ctr">
              <a:buNone/>
            </a:pPr>
            <a:r>
              <a:rPr lang="en-US" sz="2200" b="1" dirty="0">
                <a:latin typeface="Tahoma" panose="020B0604030504040204" pitchFamily="34" charset="0"/>
                <a:ea typeface="Tahoma" panose="020B0604030504040204" pitchFamily="34" charset="0"/>
                <a:cs typeface="Tahoma" panose="020B0604030504040204" pitchFamily="34" charset="0"/>
              </a:rPr>
              <a:t>Is it specific *  Is it attainable * Is it relevant  </a:t>
            </a:r>
          </a:p>
          <a:p>
            <a:pPr lvl="2"/>
            <a:r>
              <a:rPr lang="en-US" sz="2200" dirty="0"/>
              <a:t>Strengthen impact of club project(s)</a:t>
            </a:r>
          </a:p>
          <a:p>
            <a:pPr lvl="2"/>
            <a:r>
              <a:rPr lang="en-US" sz="2200" dirty="0"/>
              <a:t>Encourage clubs to work together</a:t>
            </a:r>
          </a:p>
          <a:p>
            <a:pPr lvl="2"/>
            <a:r>
              <a:rPr lang="en-US" sz="2200" dirty="0"/>
              <a:t>Encourage partnerships with community organizations</a:t>
            </a:r>
          </a:p>
          <a:p>
            <a:pPr lvl="2"/>
            <a:r>
              <a:rPr lang="en-US" sz="2200" dirty="0"/>
              <a:t>Encourage Creative Innovation</a:t>
            </a:r>
          </a:p>
          <a:p>
            <a:pPr lvl="2"/>
            <a:r>
              <a:rPr lang="en-US" sz="2200" dirty="0"/>
              <a:t>Advance understanding of The Rotary Foundation’s work</a:t>
            </a:r>
          </a:p>
          <a:p>
            <a:pPr lvl="2"/>
            <a:r>
              <a:rPr lang="en-US" sz="2200" dirty="0"/>
              <a:t>Enhance Rotary’s public image</a:t>
            </a:r>
          </a:p>
          <a:p>
            <a:pPr lvl="2"/>
            <a:r>
              <a:rPr lang="en-US" sz="2200" u="sng" dirty="0"/>
              <a:t>It is time-lined</a:t>
            </a:r>
          </a:p>
        </p:txBody>
      </p:sp>
    </p:spTree>
    <p:extLst>
      <p:ext uri="{BB962C8B-B14F-4D97-AF65-F5344CB8AC3E}">
        <p14:creationId xmlns:p14="http://schemas.microsoft.com/office/powerpoint/2010/main" val="312548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54A1-6810-4E92-9A89-9E632C7D7A5B}"/>
              </a:ext>
            </a:extLst>
          </p:cNvPr>
          <p:cNvSpPr>
            <a:spLocks noGrp="1"/>
          </p:cNvSpPr>
          <p:nvPr>
            <p:ph type="title"/>
          </p:nvPr>
        </p:nvSpPr>
        <p:spPr/>
        <p:txBody>
          <a:bodyPr>
            <a:norm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Principles of Sustainability</a:t>
            </a:r>
          </a:p>
        </p:txBody>
      </p:sp>
      <p:sp>
        <p:nvSpPr>
          <p:cNvPr id="3" name="Content Placeholder 2">
            <a:extLst>
              <a:ext uri="{FF2B5EF4-FFF2-40B4-BE49-F238E27FC236}">
                <a16:creationId xmlns:a16="http://schemas.microsoft.com/office/drawing/2014/main" id="{910BB760-5F5B-443D-88AD-62CC456282D2}"/>
              </a:ext>
            </a:extLst>
          </p:cNvPr>
          <p:cNvSpPr>
            <a:spLocks noGrp="1"/>
          </p:cNvSpPr>
          <p:nvPr>
            <p:ph idx="1"/>
          </p:nvPr>
        </p:nvSpPr>
        <p:spPr/>
        <p:txBody>
          <a:bodyPr>
            <a:normAutofit/>
          </a:bodyPr>
          <a:lstStyle/>
          <a:p>
            <a:pPr lvl="2"/>
            <a:r>
              <a:rPr lang="en-US" sz="2400" i="1" dirty="0">
                <a:latin typeface="Tahoma" panose="020B0604030504040204" pitchFamily="34" charset="0"/>
                <a:ea typeface="Tahoma" panose="020B0604030504040204" pitchFamily="34" charset="0"/>
                <a:cs typeface="Tahoma" panose="020B0604030504040204" pitchFamily="34" charset="0"/>
              </a:rPr>
              <a:t>Impact after foundation funding is expended</a:t>
            </a:r>
          </a:p>
          <a:p>
            <a:pPr lvl="2"/>
            <a:r>
              <a:rPr lang="en-US" sz="2400" i="1" dirty="0">
                <a:latin typeface="Tahoma" panose="020B0604030504040204" pitchFamily="34" charset="0"/>
                <a:ea typeface="Tahoma" panose="020B0604030504040204" pitchFamily="34" charset="0"/>
                <a:cs typeface="Tahoma" panose="020B0604030504040204" pitchFamily="34" charset="0"/>
              </a:rPr>
              <a:t>Creates regional input and local knowledge</a:t>
            </a:r>
          </a:p>
          <a:p>
            <a:pPr lvl="2"/>
            <a:r>
              <a:rPr lang="en-US" sz="2400" i="1" dirty="0">
                <a:latin typeface="Tahoma" panose="020B0604030504040204" pitchFamily="34" charset="0"/>
                <a:ea typeface="Tahoma" panose="020B0604030504040204" pitchFamily="34" charset="0"/>
                <a:cs typeface="Tahoma" panose="020B0604030504040204" pitchFamily="34" charset="0"/>
              </a:rPr>
              <a:t>Respect for the environment &amp; natural resources</a:t>
            </a:r>
          </a:p>
          <a:p>
            <a:pPr lvl="2"/>
            <a:r>
              <a:rPr lang="en-US" sz="2400" i="1" dirty="0">
                <a:latin typeface="Tahoma" panose="020B0604030504040204" pitchFamily="34" charset="0"/>
                <a:ea typeface="Tahoma" panose="020B0604030504040204" pitchFamily="34" charset="0"/>
                <a:cs typeface="Tahoma" panose="020B0604030504040204" pitchFamily="34" charset="0"/>
              </a:rPr>
              <a:t>Reach impactful beneficiaries to succeed beyond</a:t>
            </a:r>
          </a:p>
          <a:p>
            <a:pPr lvl="2"/>
            <a:r>
              <a:rPr lang="en-US" sz="2400" i="1" dirty="0">
                <a:latin typeface="Tahoma" panose="020B0604030504040204" pitchFamily="34" charset="0"/>
                <a:ea typeface="Tahoma" panose="020B0604030504040204" pitchFamily="34" charset="0"/>
                <a:cs typeface="Tahoma" panose="020B0604030504040204" pitchFamily="34" charset="0"/>
              </a:rPr>
              <a:t>Use innovative methods</a:t>
            </a:r>
          </a:p>
          <a:p>
            <a:pPr lvl="2"/>
            <a:r>
              <a:rPr lang="en-US" sz="2400" i="1" dirty="0">
                <a:latin typeface="Tahoma" panose="020B0604030504040204" pitchFamily="34" charset="0"/>
                <a:ea typeface="Tahoma" panose="020B0604030504040204" pitchFamily="34" charset="0"/>
                <a:cs typeface="Tahoma" panose="020B0604030504040204" pitchFamily="34" charset="0"/>
              </a:rPr>
              <a:t>Significantly demonstrate effectiveness of the beneficiaries.</a:t>
            </a:r>
          </a:p>
          <a:p>
            <a:endParaRPr lang="en-US" dirty="0"/>
          </a:p>
        </p:txBody>
      </p:sp>
    </p:spTree>
    <p:extLst>
      <p:ext uri="{BB962C8B-B14F-4D97-AF65-F5344CB8AC3E}">
        <p14:creationId xmlns:p14="http://schemas.microsoft.com/office/powerpoint/2010/main" val="120302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F4CE-3496-464E-93EF-173003B46069}"/>
              </a:ext>
            </a:extLst>
          </p:cNvPr>
          <p:cNvSpPr>
            <a:spLocks noGrp="1"/>
          </p:cNvSpPr>
          <p:nvPr>
            <p:ph type="title"/>
          </p:nvPr>
        </p:nvSpPr>
        <p:spPr/>
        <p:txBody>
          <a:bodyPr>
            <a:norm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Our plan will be measurable</a:t>
            </a:r>
          </a:p>
        </p:txBody>
      </p:sp>
      <p:sp>
        <p:nvSpPr>
          <p:cNvPr id="3" name="Content Placeholder 2">
            <a:extLst>
              <a:ext uri="{FF2B5EF4-FFF2-40B4-BE49-F238E27FC236}">
                <a16:creationId xmlns:a16="http://schemas.microsoft.com/office/drawing/2014/main" id="{4CE13870-AE01-465B-9DEB-730A24073A00}"/>
              </a:ext>
            </a:extLst>
          </p:cNvPr>
          <p:cNvSpPr>
            <a:spLocks noGrp="1"/>
          </p:cNvSpPr>
          <p:nvPr>
            <p:ph idx="1"/>
          </p:nvPr>
        </p:nvSpPr>
        <p:spPr/>
        <p:txBody>
          <a:bodyPr/>
          <a:lstStyle/>
          <a:p>
            <a:pPr marL="0" indent="0" algn="ctr">
              <a:buNone/>
            </a:pPr>
            <a:endParaRPr lang="en-US" sz="1200" b="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Clearly identify </a:t>
            </a:r>
            <a:r>
              <a:rPr lang="en-US" b="1" dirty="0">
                <a:latin typeface="Tahoma" panose="020B0604030504040204" pitchFamily="34" charset="0"/>
                <a:ea typeface="Tahoma" panose="020B0604030504040204" pitchFamily="34" charset="0"/>
                <a:cs typeface="Tahoma" panose="020B0604030504040204" pitchFamily="34" charset="0"/>
              </a:rPr>
              <a:t>how</a:t>
            </a:r>
            <a:r>
              <a:rPr lang="en-US" dirty="0">
                <a:latin typeface="Tahoma" panose="020B0604030504040204" pitchFamily="34" charset="0"/>
                <a:ea typeface="Tahoma" panose="020B0604030504040204" pitchFamily="34" charset="0"/>
                <a:cs typeface="Tahoma" panose="020B0604030504040204" pitchFamily="34" charset="0"/>
              </a:rPr>
              <a:t> you will know objective(s) are accomplished</a:t>
            </a:r>
          </a:p>
          <a:p>
            <a:r>
              <a:rPr lang="en-US" dirty="0">
                <a:latin typeface="Tahoma" panose="020B0604030504040204" pitchFamily="34" charset="0"/>
                <a:ea typeface="Tahoma" panose="020B0604030504040204" pitchFamily="34" charset="0"/>
                <a:cs typeface="Tahoma" panose="020B0604030504040204" pitchFamily="34" charset="0"/>
              </a:rPr>
              <a:t>Always strive for </a:t>
            </a:r>
            <a:r>
              <a:rPr lang="en-US" b="1" dirty="0">
                <a:latin typeface="Tahoma" panose="020B0604030504040204" pitchFamily="34" charset="0"/>
                <a:ea typeface="Tahoma" panose="020B0604030504040204" pitchFamily="34" charset="0"/>
                <a:cs typeface="Tahoma" panose="020B0604030504040204" pitchFamily="34" charset="0"/>
              </a:rPr>
              <a:t>quality</a:t>
            </a:r>
          </a:p>
          <a:p>
            <a:pPr lvl="1"/>
            <a:r>
              <a:rPr lang="en-US" dirty="0">
                <a:latin typeface="Tahoma" panose="020B0604030504040204" pitchFamily="34" charset="0"/>
                <a:ea typeface="Tahoma" panose="020B0604030504040204" pitchFamily="34" charset="0"/>
                <a:cs typeface="Tahoma" panose="020B0604030504040204" pitchFamily="34" charset="0"/>
              </a:rPr>
              <a:t>often defined in </a:t>
            </a:r>
            <a:r>
              <a:rPr lang="en-US" b="1" dirty="0">
                <a:latin typeface="Tahoma" panose="020B0604030504040204" pitchFamily="34" charset="0"/>
                <a:ea typeface="Tahoma" panose="020B0604030504040204" pitchFamily="34" charset="0"/>
                <a:cs typeface="Tahoma" panose="020B0604030504040204" pitchFamily="34" charset="0"/>
              </a:rPr>
              <a:t>quantity</a:t>
            </a:r>
            <a:r>
              <a:rPr lang="en-US"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Assure project is </a:t>
            </a:r>
            <a:r>
              <a:rPr lang="en-US" b="1" dirty="0">
                <a:latin typeface="Tahoma" panose="020B0604030504040204" pitchFamily="34" charset="0"/>
                <a:ea typeface="Tahoma" panose="020B0604030504040204" pitchFamily="34" charset="0"/>
                <a:cs typeface="Tahoma" panose="020B0604030504040204" pitchFamily="34" charset="0"/>
              </a:rPr>
              <a:t>attainable</a:t>
            </a:r>
            <a:r>
              <a:rPr lang="en-US" dirty="0">
                <a:latin typeface="Tahoma" panose="020B0604030504040204" pitchFamily="34" charset="0"/>
                <a:ea typeface="Tahoma" panose="020B0604030504040204" pitchFamily="34" charset="0"/>
                <a:cs typeface="Tahoma" panose="020B0604030504040204" pitchFamily="34" charset="0"/>
              </a:rPr>
              <a:t> - funding, manpower, and authority to accomplish</a:t>
            </a:r>
          </a:p>
          <a:p>
            <a:r>
              <a:rPr lang="en-US" dirty="0">
                <a:latin typeface="Tahoma" panose="020B0604030504040204" pitchFamily="34" charset="0"/>
                <a:ea typeface="Tahoma" panose="020B0604030504040204" pitchFamily="34" charset="0"/>
                <a:cs typeface="Tahoma" panose="020B0604030504040204" pitchFamily="34" charset="0"/>
              </a:rPr>
              <a:t>Assure the project is </a:t>
            </a:r>
            <a:r>
              <a:rPr lang="en-US" b="1" dirty="0">
                <a:latin typeface="Tahoma" panose="020B0604030504040204" pitchFamily="34" charset="0"/>
                <a:ea typeface="Tahoma" panose="020B0604030504040204" pitchFamily="34" charset="0"/>
                <a:cs typeface="Tahoma" panose="020B0604030504040204" pitchFamily="34" charset="0"/>
              </a:rPr>
              <a:t>relevant</a:t>
            </a:r>
            <a:r>
              <a:rPr lang="en-US" dirty="0">
                <a:latin typeface="Tahoma" panose="020B0604030504040204" pitchFamily="34" charset="0"/>
                <a:ea typeface="Tahoma" panose="020B0604030504040204" pitchFamily="34" charset="0"/>
                <a:cs typeface="Tahoma" panose="020B0604030504040204" pitchFamily="34" charset="0"/>
              </a:rPr>
              <a:t> - Are there factors beyond your control?</a:t>
            </a:r>
          </a:p>
          <a:p>
            <a:r>
              <a:rPr lang="en-US" dirty="0">
                <a:latin typeface="Tahoma" panose="020B0604030504040204" pitchFamily="34" charset="0"/>
                <a:ea typeface="Tahoma" panose="020B0604030504040204" pitchFamily="34" charset="0"/>
                <a:cs typeface="Tahoma" panose="020B0604030504040204" pitchFamily="34" charset="0"/>
              </a:rPr>
              <a:t>Add specific language to </a:t>
            </a:r>
            <a:r>
              <a:rPr lang="en-US" b="1" dirty="0">
                <a:latin typeface="Tahoma" panose="020B0604030504040204" pitchFamily="34" charset="0"/>
                <a:ea typeface="Tahoma" panose="020B0604030504040204" pitchFamily="34" charset="0"/>
                <a:cs typeface="Tahoma" panose="020B0604030504040204" pitchFamily="34" charset="0"/>
              </a:rPr>
              <a:t>specify</a:t>
            </a:r>
            <a:r>
              <a:rPr lang="en-US" dirty="0">
                <a:latin typeface="Tahoma" panose="020B0604030504040204" pitchFamily="34" charset="0"/>
                <a:ea typeface="Tahoma" panose="020B0604030504040204" pitchFamily="34" charset="0"/>
                <a:cs typeface="Tahoma" panose="020B0604030504040204" pitchFamily="34" charset="0"/>
              </a:rPr>
              <a:t> completion time.</a:t>
            </a:r>
          </a:p>
          <a:p>
            <a:endParaRPr lang="en-US" dirty="0"/>
          </a:p>
        </p:txBody>
      </p:sp>
    </p:spTree>
    <p:extLst>
      <p:ext uri="{BB962C8B-B14F-4D97-AF65-F5344CB8AC3E}">
        <p14:creationId xmlns:p14="http://schemas.microsoft.com/office/powerpoint/2010/main" val="92931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E2FD-BBB8-459A-BA1E-10E6DA4CC14D}"/>
              </a:ext>
            </a:extLst>
          </p:cNvPr>
          <p:cNvSpPr>
            <a:spLocks noGrp="1"/>
          </p:cNvSpPr>
          <p:nvPr>
            <p:ph type="title"/>
          </p:nvPr>
        </p:nvSpPr>
        <p:spPr/>
        <p:txBody>
          <a:bodyPr>
            <a:normAutofit fontScale="90000"/>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How is the outcome determined impactful</a:t>
            </a:r>
          </a:p>
        </p:txBody>
      </p:sp>
      <p:sp>
        <p:nvSpPr>
          <p:cNvPr id="3" name="Content Placeholder 2">
            <a:extLst>
              <a:ext uri="{FF2B5EF4-FFF2-40B4-BE49-F238E27FC236}">
                <a16:creationId xmlns:a16="http://schemas.microsoft.com/office/drawing/2014/main" id="{1731A906-5F07-41F2-AB0E-7CB4AA742867}"/>
              </a:ext>
            </a:extLst>
          </p:cNvPr>
          <p:cNvSpPr>
            <a:spLocks noGrp="1"/>
          </p:cNvSpPr>
          <p:nvPr>
            <p:ph idx="1"/>
          </p:nvPr>
        </p:nvSpPr>
        <p:spPr/>
        <p:txBody>
          <a:bodyPr>
            <a:normAutofit fontScale="92500"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TRF is interested in </a:t>
            </a:r>
            <a:r>
              <a:rPr lang="en-US" b="1"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proof of impact</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T</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o evaluate whether time, money, and efforts are making a difference.</a:t>
            </a:r>
          </a:p>
          <a:p>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Often a community indicators are well-being or program performance metric – Program-level and population level.</a:t>
            </a:r>
          </a:p>
          <a:p>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Are we turning the </a:t>
            </a:r>
            <a:r>
              <a:rPr lang="en-US" b="1" dirty="0">
                <a:solidFill>
                  <a:srgbClr val="222222"/>
                </a:solidFill>
                <a:latin typeface="Tahoma" panose="020B0604030504040204" pitchFamily="34" charset="0"/>
                <a:ea typeface="Tahoma" panose="020B0604030504040204" pitchFamily="34" charset="0"/>
                <a:cs typeface="Tahoma" panose="020B0604030504040204" pitchFamily="34" charset="0"/>
              </a:rPr>
              <a:t>curve</a:t>
            </a:r>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 – beating the data baseline ?</a:t>
            </a:r>
            <a:endPar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endParaRPr>
          </a:p>
          <a:p>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Understand the </a:t>
            </a:r>
            <a:r>
              <a:rPr lang="en-US" b="1"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type</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and </a:t>
            </a:r>
            <a:r>
              <a:rPr lang="en-US" b="1"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quantity</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of impact we are making helps us figure out what’s working to change our communities and what needs to be improved.</a:t>
            </a:r>
          </a:p>
          <a:p>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Claims about making a difference are no longer sufficient; </a:t>
            </a:r>
            <a:r>
              <a:rPr lang="en-US"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evidence</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of how much difference you’re making </a:t>
            </a:r>
            <a:r>
              <a:rPr lang="en-US" b="0" i="0" u="sng" dirty="0">
                <a:solidFill>
                  <a:srgbClr val="222222"/>
                </a:solidFill>
                <a:effectLst/>
                <a:latin typeface="Tahoma" panose="020B0604030504040204" pitchFamily="34" charset="0"/>
                <a:ea typeface="Tahoma" panose="020B0604030504040204" pitchFamily="34" charset="0"/>
                <a:cs typeface="Tahoma" panose="020B0604030504040204" pitchFamily="34" charset="0"/>
              </a:rPr>
              <a:t>is now required</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110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E879-7C9B-4DC3-9BD6-D4C0A8E3CA4F}"/>
              </a:ext>
            </a:extLst>
          </p:cNvPr>
          <p:cNvSpPr>
            <a:spLocks noGrp="1"/>
          </p:cNvSpPr>
          <p:nvPr>
            <p:ph type="title"/>
          </p:nvPr>
        </p:nvSpPr>
        <p:spPr>
          <a:xfrm>
            <a:off x="1451579" y="373626"/>
            <a:ext cx="9603275" cy="1258530"/>
          </a:xfrm>
        </p:spPr>
        <p:txBody>
          <a:bodyPr>
            <a:normAutofit fontScale="9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Welcome to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t>
            </a:r>
            <a:r>
              <a:rPr lang="en-US" b="1" i="0" dirty="0">
                <a:effectLst/>
                <a:latin typeface="Tahoma" panose="020B0604030504040204" pitchFamily="34" charset="0"/>
                <a:ea typeface="Tahoma" panose="020B0604030504040204" pitchFamily="34" charset="0"/>
                <a:cs typeface="Tahoma" panose="020B0604030504040204" pitchFamily="34" charset="0"/>
              </a:rPr>
              <a:t>The District and Club database”</a:t>
            </a:r>
            <a:br>
              <a:rPr lang="en-US" b="1" i="0" dirty="0">
                <a:effectLst/>
                <a:latin typeface="Tahoma" panose="020B0604030504040204" pitchFamily="34" charset="0"/>
                <a:ea typeface="Tahoma" panose="020B0604030504040204" pitchFamily="34" charset="0"/>
                <a:cs typeface="Tahoma" panose="020B0604030504040204" pitchFamily="34" charset="0"/>
              </a:rPr>
            </a:br>
            <a:r>
              <a:rPr lang="en-US" b="1"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DACdb</a:t>
            </a:r>
            <a:endParaRPr lang="en-US"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C0F81380-A5C3-4A34-8651-BD36EE859177}"/>
              </a:ext>
            </a:extLst>
          </p:cNvPr>
          <p:cNvSpPr>
            <a:spLocks noGrp="1"/>
          </p:cNvSpPr>
          <p:nvPr>
            <p:ph idx="1"/>
          </p:nvPr>
        </p:nvSpPr>
        <p:spPr>
          <a:xfrm>
            <a:off x="1451579" y="2015732"/>
            <a:ext cx="9603275" cy="3795133"/>
          </a:xfrm>
        </p:spPr>
        <p:txBody>
          <a:bodyPr/>
          <a:lstStyle/>
          <a:p>
            <a:r>
              <a:rPr lang="en-US" sz="2800" b="1" dirty="0"/>
              <a:t>District Grants </a:t>
            </a:r>
            <a:r>
              <a:rPr lang="en-US" sz="2800" dirty="0"/>
              <a:t>– Must apply through DACdb Grant Module</a:t>
            </a:r>
          </a:p>
          <a:p>
            <a:pPr lvl="1"/>
            <a:r>
              <a:rPr lang="en-US" dirty="0"/>
              <a:t>Grant Applications open March 01, 2021</a:t>
            </a:r>
          </a:p>
          <a:p>
            <a:pPr lvl="1"/>
            <a:r>
              <a:rPr lang="en-US" dirty="0"/>
              <a:t>Grant Approvals will be announced approximately July 05</a:t>
            </a:r>
          </a:p>
          <a:p>
            <a:pPr lvl="1"/>
            <a:r>
              <a:rPr lang="en-US" dirty="0"/>
              <a:t>Grants Funds may be awarded beginning the week of July 10</a:t>
            </a:r>
          </a:p>
          <a:p>
            <a:pPr lvl="1"/>
            <a:r>
              <a:rPr lang="en-US" dirty="0"/>
              <a:t>Grants “Final Report” are due no later than 2400 May 30, 2022</a:t>
            </a:r>
          </a:p>
          <a:p>
            <a:pPr lvl="1"/>
            <a:r>
              <a:rPr lang="en-US" sz="2400" dirty="0"/>
              <a:t>Failure to comply may result in ineligibility for grant awards in the following Rotary year</a:t>
            </a:r>
          </a:p>
          <a:p>
            <a:pPr marL="457200" lvl="1" indent="0" algn="ctr">
              <a:buNone/>
            </a:pPr>
            <a:r>
              <a:rPr lang="en-US" sz="3200" b="1" dirty="0">
                <a:latin typeface="Tahoma" panose="020B0604030504040204" pitchFamily="34" charset="0"/>
                <a:ea typeface="Tahoma" panose="020B0604030504040204" pitchFamily="34" charset="0"/>
                <a:cs typeface="Tahoma" panose="020B0604030504040204" pitchFamily="34" charset="0"/>
                <a:hlinkClick r:id="rId2"/>
              </a:rPr>
              <a:t>https://www.dacdb.com</a:t>
            </a:r>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84140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6FAE-D249-47F5-B26F-1CE51F4677A4}"/>
              </a:ext>
            </a:extLst>
          </p:cNvPr>
          <p:cNvSpPr>
            <a:spLocks noGrp="1"/>
          </p:cNvSpPr>
          <p:nvPr>
            <p:ph type="title"/>
          </p:nvPr>
        </p:nvSpPr>
        <p:spPr>
          <a:xfrm>
            <a:off x="1451579" y="589935"/>
            <a:ext cx="9603275" cy="766917"/>
          </a:xfrm>
        </p:spPr>
        <p:txBody>
          <a:bodyPr>
            <a:norm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Getting Started DACdb Videos</a:t>
            </a:r>
          </a:p>
        </p:txBody>
      </p:sp>
      <p:pic>
        <p:nvPicPr>
          <p:cNvPr id="5" name="Content Placeholder 4">
            <a:extLst>
              <a:ext uri="{FF2B5EF4-FFF2-40B4-BE49-F238E27FC236}">
                <a16:creationId xmlns:a16="http://schemas.microsoft.com/office/drawing/2014/main" id="{6FDBF842-F598-484C-9BEA-8A08512D2001}"/>
              </a:ext>
            </a:extLst>
          </p:cNvPr>
          <p:cNvPicPr>
            <a:picLocks noGrp="1" noChangeAspect="1"/>
          </p:cNvPicPr>
          <p:nvPr>
            <p:ph idx="1"/>
          </p:nvPr>
        </p:nvPicPr>
        <p:blipFill>
          <a:blip r:embed="rId2"/>
          <a:stretch>
            <a:fillRect/>
          </a:stretch>
        </p:blipFill>
        <p:spPr>
          <a:xfrm>
            <a:off x="3649764" y="1356852"/>
            <a:ext cx="4892471" cy="4749249"/>
          </a:xfrm>
        </p:spPr>
      </p:pic>
      <p:sp>
        <p:nvSpPr>
          <p:cNvPr id="8" name="Arrow: Left-Up 7">
            <a:extLst>
              <a:ext uri="{FF2B5EF4-FFF2-40B4-BE49-F238E27FC236}">
                <a16:creationId xmlns:a16="http://schemas.microsoft.com/office/drawing/2014/main" id="{495F5CD8-8320-4535-8691-FD7169E70B75}"/>
              </a:ext>
            </a:extLst>
          </p:cNvPr>
          <p:cNvSpPr/>
          <p:nvPr/>
        </p:nvSpPr>
        <p:spPr>
          <a:xfrm rot="8031163">
            <a:off x="3258897" y="5402179"/>
            <a:ext cx="427773" cy="44033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E5A8F160-55F8-4EA7-B16F-DD6CADA7838B}"/>
              </a:ext>
            </a:extLst>
          </p:cNvPr>
          <p:cNvSpPr/>
          <p:nvPr/>
        </p:nvSpPr>
        <p:spPr>
          <a:xfrm>
            <a:off x="2256250" y="5521706"/>
            <a:ext cx="978408" cy="201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1096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D1E0-575C-48AB-A653-0227C6018F9C}"/>
              </a:ext>
            </a:extLst>
          </p:cNvPr>
          <p:cNvSpPr>
            <a:spLocks noGrp="1"/>
          </p:cNvSpPr>
          <p:nvPr>
            <p:ph type="title"/>
          </p:nvPr>
        </p:nvSpPr>
        <p:spPr>
          <a:xfrm>
            <a:off x="1451578" y="129868"/>
            <a:ext cx="9603275" cy="163744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A quick start process by steps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in Grant Module</a:t>
            </a:r>
          </a:p>
        </p:txBody>
      </p:sp>
      <p:sp>
        <p:nvSpPr>
          <p:cNvPr id="8" name="Content Placeholder 7">
            <a:extLst>
              <a:ext uri="{FF2B5EF4-FFF2-40B4-BE49-F238E27FC236}">
                <a16:creationId xmlns:a16="http://schemas.microsoft.com/office/drawing/2014/main" id="{C56199FA-D5C5-491E-8CDA-9DB13366CB6F}"/>
              </a:ext>
            </a:extLst>
          </p:cNvPr>
          <p:cNvSpPr>
            <a:spLocks noGrp="1"/>
          </p:cNvSpPr>
          <p:nvPr>
            <p:ph idx="1"/>
          </p:nvPr>
        </p:nvSpPr>
        <p:spPr>
          <a:xfrm>
            <a:off x="1589230" y="1946787"/>
            <a:ext cx="9603275" cy="4070555"/>
          </a:xfrm>
        </p:spPr>
        <p:txBody>
          <a:bodyPr>
            <a:normAutofit fontScale="92500"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Login to </a:t>
            </a:r>
            <a:r>
              <a:rPr lang="en-US" b="1" i="1" dirty="0">
                <a:latin typeface="Tahoma" panose="020B0604030504040204" pitchFamily="34" charset="0"/>
                <a:ea typeface="Tahoma" panose="020B0604030504040204" pitchFamily="34" charset="0"/>
                <a:cs typeface="Tahoma" panose="020B0604030504040204" pitchFamily="34" charset="0"/>
              </a:rPr>
              <a:t>DACdb.com</a:t>
            </a:r>
          </a:p>
          <a:p>
            <a:r>
              <a:rPr lang="en-US" dirty="0">
                <a:latin typeface="Tahoma" panose="020B0604030504040204" pitchFamily="34" charset="0"/>
                <a:ea typeface="Tahoma" panose="020B0604030504040204" pitchFamily="34" charset="0"/>
                <a:cs typeface="Tahoma" panose="020B0604030504040204" pitchFamily="34" charset="0"/>
              </a:rPr>
              <a:t>Select </a:t>
            </a:r>
            <a:r>
              <a:rPr lang="en-US" b="1" i="1" dirty="0">
                <a:latin typeface="Tahoma" panose="020B0604030504040204" pitchFamily="34" charset="0"/>
                <a:ea typeface="Tahoma" panose="020B0604030504040204" pitchFamily="34" charset="0"/>
                <a:cs typeface="Tahoma" panose="020B0604030504040204" pitchFamily="34" charset="0"/>
              </a:rPr>
              <a:t>MY Club (top bar )</a:t>
            </a:r>
          </a:p>
          <a:p>
            <a:r>
              <a:rPr lang="en-US" dirty="0">
                <a:latin typeface="Tahoma" panose="020B0604030504040204" pitchFamily="34" charset="0"/>
                <a:ea typeface="Tahoma" panose="020B0604030504040204" pitchFamily="34" charset="0"/>
                <a:cs typeface="Tahoma" panose="020B0604030504040204" pitchFamily="34" charset="0"/>
              </a:rPr>
              <a:t>Click on icon </a:t>
            </a:r>
            <a:r>
              <a:rPr lang="en-US" b="1" i="1" dirty="0">
                <a:latin typeface="Tahoma" panose="020B0604030504040204" pitchFamily="34" charset="0"/>
                <a:ea typeface="Tahoma" panose="020B0604030504040204" pitchFamily="34" charset="0"/>
                <a:cs typeface="Tahoma" panose="020B0604030504040204" pitchFamily="34" charset="0"/>
              </a:rPr>
              <a:t>Club Grants Icon</a:t>
            </a:r>
          </a:p>
          <a:p>
            <a:r>
              <a:rPr lang="en-US" dirty="0">
                <a:latin typeface="Tahoma" panose="020B0604030504040204" pitchFamily="34" charset="0"/>
                <a:ea typeface="Tahoma" panose="020B0604030504040204" pitchFamily="34" charset="0"/>
                <a:cs typeface="Tahoma" panose="020B0604030504040204" pitchFamily="34" charset="0"/>
              </a:rPr>
              <a:t>Under Grants </a:t>
            </a:r>
            <a:r>
              <a:rPr lang="en-US" b="1" i="1" dirty="0">
                <a:latin typeface="Tahoma" panose="020B0604030504040204" pitchFamily="34" charset="0"/>
                <a:ea typeface="Tahoma" panose="020B0604030504040204" pitchFamily="34" charset="0"/>
                <a:cs typeface="Tahoma" panose="020B0604030504040204" pitchFamily="34" charset="0"/>
              </a:rPr>
              <a:t>Navigation, </a:t>
            </a:r>
            <a:r>
              <a:rPr lang="en-US" dirty="0">
                <a:latin typeface="Tahoma" panose="020B0604030504040204" pitchFamily="34" charset="0"/>
                <a:ea typeface="Tahoma" panose="020B0604030504040204" pitchFamily="34" charset="0"/>
                <a:cs typeface="Tahoma" panose="020B0604030504040204" pitchFamily="34" charset="0"/>
              </a:rPr>
              <a:t>Select </a:t>
            </a:r>
            <a:r>
              <a:rPr lang="en-US" b="1" i="1" dirty="0">
                <a:latin typeface="Tahoma" panose="020B0604030504040204" pitchFamily="34" charset="0"/>
                <a:ea typeface="Tahoma" panose="020B0604030504040204" pitchFamily="34" charset="0"/>
                <a:cs typeface="Tahoma" panose="020B0604030504040204" pitchFamily="34" charset="0"/>
              </a:rPr>
              <a:t>Admin</a:t>
            </a:r>
          </a:p>
          <a:p>
            <a:r>
              <a:rPr lang="en-US" dirty="0">
                <a:latin typeface="Tahoma" panose="020B0604030504040204" pitchFamily="34" charset="0"/>
                <a:ea typeface="Tahoma" panose="020B0604030504040204" pitchFamily="34" charset="0"/>
                <a:cs typeface="Tahoma" panose="020B0604030504040204" pitchFamily="34" charset="0"/>
              </a:rPr>
              <a:t>Click </a:t>
            </a:r>
            <a:r>
              <a:rPr lang="en-US" b="1" i="1" dirty="0">
                <a:latin typeface="Tahoma" panose="020B0604030504040204" pitchFamily="34" charset="0"/>
                <a:ea typeface="Tahoma" panose="020B0604030504040204" pitchFamily="34" charset="0"/>
                <a:cs typeface="Tahoma" panose="020B0604030504040204" pitchFamily="34" charset="0"/>
              </a:rPr>
              <a:t>Club Signature </a:t>
            </a:r>
            <a:r>
              <a:rPr lang="en-US" dirty="0">
                <a:latin typeface="Tahoma" panose="020B0604030504040204" pitchFamily="34" charset="0"/>
                <a:ea typeface="Tahoma" panose="020B0604030504040204" pitchFamily="34" charset="0"/>
                <a:cs typeface="Tahoma" panose="020B0604030504040204" pitchFamily="34" charset="0"/>
              </a:rPr>
              <a:t>(add at least one club member authorized signature)</a:t>
            </a:r>
          </a:p>
          <a:p>
            <a:r>
              <a:rPr lang="en-US" dirty="0">
                <a:latin typeface="Tahoma" panose="020B0604030504040204" pitchFamily="34" charset="0"/>
                <a:ea typeface="Tahoma" panose="020B0604030504040204" pitchFamily="34" charset="0"/>
                <a:cs typeface="Tahoma" panose="020B0604030504040204" pitchFamily="34" charset="0"/>
              </a:rPr>
              <a:t>Under Grants Navigation, Select </a:t>
            </a:r>
            <a:r>
              <a:rPr lang="en-US" b="1" i="1" dirty="0">
                <a:latin typeface="Tahoma" panose="020B0604030504040204" pitchFamily="34" charset="0"/>
                <a:ea typeface="Tahoma" panose="020B0604030504040204" pitchFamily="34" charset="0"/>
                <a:cs typeface="Tahoma" panose="020B0604030504040204" pitchFamily="34" charset="0"/>
              </a:rPr>
              <a:t>Club Grant View</a:t>
            </a:r>
          </a:p>
          <a:p>
            <a:r>
              <a:rPr lang="en-US" dirty="0">
                <a:latin typeface="Tahoma" panose="020B0604030504040204" pitchFamily="34" charset="0"/>
                <a:ea typeface="Tahoma" panose="020B0604030504040204" pitchFamily="34" charset="0"/>
                <a:cs typeface="Tahoma" panose="020B0604030504040204" pitchFamily="34" charset="0"/>
              </a:rPr>
              <a:t>To create Grant, click on </a:t>
            </a:r>
            <a:r>
              <a:rPr lang="en-US" b="1" i="1" dirty="0">
                <a:latin typeface="Tahoma" panose="020B0604030504040204" pitchFamily="34" charset="0"/>
                <a:ea typeface="Tahoma" panose="020B0604030504040204" pitchFamily="34" charset="0"/>
                <a:cs typeface="Tahoma" panose="020B0604030504040204" pitchFamily="34" charset="0"/>
              </a:rPr>
              <a:t>New Club Grant Request	</a:t>
            </a:r>
          </a:p>
          <a:p>
            <a:r>
              <a:rPr lang="en-US" b="1" i="1" dirty="0">
                <a:latin typeface="Tahoma" panose="020B0604030504040204" pitchFamily="34" charset="0"/>
                <a:ea typeface="Tahoma" panose="020B0604030504040204" pitchFamily="34" charset="0"/>
                <a:cs typeface="Tahoma" panose="020B0604030504040204" pitchFamily="34" charset="0"/>
              </a:rPr>
              <a:t>All Application Projects START DATE  begin no earlier than July 01, 2021.</a:t>
            </a:r>
          </a:p>
          <a:p>
            <a:r>
              <a:rPr lang="en-US" dirty="0">
                <a:latin typeface="Tahoma" panose="020B0604030504040204" pitchFamily="34" charset="0"/>
                <a:ea typeface="Tahoma" panose="020B0604030504040204" pitchFamily="34" charset="0"/>
                <a:cs typeface="Tahoma" panose="020B0604030504040204" pitchFamily="34" charset="0"/>
              </a:rPr>
              <a:t>Follow the prompts from here</a:t>
            </a:r>
          </a:p>
        </p:txBody>
      </p:sp>
      <p:pic>
        <p:nvPicPr>
          <p:cNvPr id="10" name="tsLH4P8Q_YZytM:" descr="Image result for rotary international foundation logo">
            <a:hlinkClick r:id="rId2"/>
            <a:extLst>
              <a:ext uri="{FF2B5EF4-FFF2-40B4-BE49-F238E27FC236}">
                <a16:creationId xmlns:a16="http://schemas.microsoft.com/office/drawing/2014/main" id="{35C8C68E-A451-4342-8052-B50AA949B449}"/>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817993" y="1069836"/>
            <a:ext cx="870446" cy="697476"/>
          </a:xfrm>
          <a:prstGeom prst="rect">
            <a:avLst/>
          </a:prstGeom>
          <a:noFill/>
          <a:ln>
            <a:noFill/>
          </a:ln>
        </p:spPr>
      </p:pic>
    </p:spTree>
    <p:extLst>
      <p:ext uri="{BB962C8B-B14F-4D97-AF65-F5344CB8AC3E}">
        <p14:creationId xmlns:p14="http://schemas.microsoft.com/office/powerpoint/2010/main" val="180551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B06A-27AF-4C21-8F19-579AB23C5567}"/>
              </a:ext>
            </a:extLst>
          </p:cNvPr>
          <p:cNvSpPr>
            <a:spLocks noGrp="1"/>
          </p:cNvSpPr>
          <p:nvPr>
            <p:ph type="title"/>
          </p:nvPr>
        </p:nvSpPr>
        <p:spPr>
          <a:xfrm>
            <a:off x="1451579" y="462117"/>
            <a:ext cx="9603275" cy="61090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DACdb Module For Community Grants</a:t>
            </a:r>
          </a:p>
        </p:txBody>
      </p:sp>
      <p:pic>
        <p:nvPicPr>
          <p:cNvPr id="11" name="Content Placeholder 10">
            <a:extLst>
              <a:ext uri="{FF2B5EF4-FFF2-40B4-BE49-F238E27FC236}">
                <a16:creationId xmlns:a16="http://schemas.microsoft.com/office/drawing/2014/main" id="{C12EBB6E-0981-42B5-8D45-D17095D84486}"/>
              </a:ext>
            </a:extLst>
          </p:cNvPr>
          <p:cNvPicPr>
            <a:picLocks noGrp="1" noChangeAspect="1"/>
          </p:cNvPicPr>
          <p:nvPr>
            <p:ph idx="1"/>
          </p:nvPr>
        </p:nvPicPr>
        <p:blipFill>
          <a:blip r:embed="rId2"/>
          <a:stretch>
            <a:fillRect/>
          </a:stretch>
        </p:blipFill>
        <p:spPr>
          <a:xfrm>
            <a:off x="1663756" y="1238865"/>
            <a:ext cx="9250050" cy="4897475"/>
          </a:xfrm>
        </p:spPr>
      </p:pic>
      <p:sp>
        <p:nvSpPr>
          <p:cNvPr id="12" name="Arrow: Down 11">
            <a:extLst>
              <a:ext uri="{FF2B5EF4-FFF2-40B4-BE49-F238E27FC236}">
                <a16:creationId xmlns:a16="http://schemas.microsoft.com/office/drawing/2014/main" id="{FB88A761-477B-40CB-9127-2504892FDAD5}"/>
              </a:ext>
            </a:extLst>
          </p:cNvPr>
          <p:cNvSpPr/>
          <p:nvPr/>
        </p:nvSpPr>
        <p:spPr>
          <a:xfrm rot="3719263">
            <a:off x="10293461" y="3540057"/>
            <a:ext cx="484632" cy="104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Arrow: Down 12">
            <a:extLst>
              <a:ext uri="{FF2B5EF4-FFF2-40B4-BE49-F238E27FC236}">
                <a16:creationId xmlns:a16="http://schemas.microsoft.com/office/drawing/2014/main" id="{26CB8FDC-A3E9-42ED-8FFB-E06F37009E7D}"/>
              </a:ext>
            </a:extLst>
          </p:cNvPr>
          <p:cNvSpPr/>
          <p:nvPr/>
        </p:nvSpPr>
        <p:spPr>
          <a:xfrm rot="17530569">
            <a:off x="876960" y="362536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 name="Arrow: Down 5">
            <a:extLst>
              <a:ext uri="{FF2B5EF4-FFF2-40B4-BE49-F238E27FC236}">
                <a16:creationId xmlns:a16="http://schemas.microsoft.com/office/drawing/2014/main" id="{206F14CC-A819-4326-A44F-60E95A661B15}"/>
              </a:ext>
            </a:extLst>
          </p:cNvPr>
          <p:cNvSpPr/>
          <p:nvPr/>
        </p:nvSpPr>
        <p:spPr>
          <a:xfrm>
            <a:off x="4676459" y="902335"/>
            <a:ext cx="484632" cy="507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58585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F2E60-DC7B-46F3-80E5-EC6529C2A38D}"/>
              </a:ext>
            </a:extLst>
          </p:cNvPr>
          <p:cNvPicPr>
            <a:picLocks noChangeAspect="1"/>
          </p:cNvPicPr>
          <p:nvPr/>
        </p:nvPicPr>
        <p:blipFill>
          <a:blip r:embed="rId2"/>
          <a:stretch>
            <a:fillRect/>
          </a:stretch>
        </p:blipFill>
        <p:spPr>
          <a:xfrm>
            <a:off x="0" y="0"/>
            <a:ext cx="12411856" cy="6040453"/>
          </a:xfrm>
          <a:prstGeom prst="rect">
            <a:avLst/>
          </a:prstGeom>
        </p:spPr>
      </p:pic>
      <p:sp>
        <p:nvSpPr>
          <p:cNvPr id="4" name="Arrow: Right 3">
            <a:extLst>
              <a:ext uri="{FF2B5EF4-FFF2-40B4-BE49-F238E27FC236}">
                <a16:creationId xmlns:a16="http://schemas.microsoft.com/office/drawing/2014/main" id="{1D2748A5-F5A8-4731-B3FE-49A10694112C}"/>
              </a:ext>
            </a:extLst>
          </p:cNvPr>
          <p:cNvSpPr/>
          <p:nvPr/>
        </p:nvSpPr>
        <p:spPr>
          <a:xfrm>
            <a:off x="9158991" y="20536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2C219D81-131A-4D69-864B-2D86C5DA83C0}"/>
              </a:ext>
            </a:extLst>
          </p:cNvPr>
          <p:cNvCxnSpPr>
            <a:cxnSpLocks/>
          </p:cNvCxnSpPr>
          <p:nvPr/>
        </p:nvCxnSpPr>
        <p:spPr>
          <a:xfrm>
            <a:off x="5486400" y="1454046"/>
            <a:ext cx="3552669" cy="841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14CF8703-F4F7-4FFB-9A07-AF4182E978C6}"/>
              </a:ext>
            </a:extLst>
          </p:cNvPr>
          <p:cNvSpPr/>
          <p:nvPr/>
        </p:nvSpPr>
        <p:spPr>
          <a:xfrm rot="3350027">
            <a:off x="11032153" y="14078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3CAB5E8E-AA47-4D19-9C2E-231B7E9C3B58}"/>
              </a:ext>
            </a:extLst>
          </p:cNvPr>
          <p:cNvCxnSpPr>
            <a:cxnSpLocks/>
          </p:cNvCxnSpPr>
          <p:nvPr/>
        </p:nvCxnSpPr>
        <p:spPr>
          <a:xfrm>
            <a:off x="2683239" y="2295968"/>
            <a:ext cx="0" cy="2785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17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9E63-C44F-4737-AA71-6DE4AAA26F4B}"/>
              </a:ext>
            </a:extLst>
          </p:cNvPr>
          <p:cNvSpPr>
            <a:spLocks noGrp="1"/>
          </p:cNvSpPr>
          <p:nvPr>
            <p:ph type="title"/>
          </p:nvPr>
        </p:nvSpPr>
        <p:spPr/>
        <p:txBody>
          <a:bodyPr>
            <a:norm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Attention please</a:t>
            </a:r>
          </a:p>
        </p:txBody>
      </p:sp>
      <p:sp>
        <p:nvSpPr>
          <p:cNvPr id="3" name="Content Placeholder 2">
            <a:extLst>
              <a:ext uri="{FF2B5EF4-FFF2-40B4-BE49-F238E27FC236}">
                <a16:creationId xmlns:a16="http://schemas.microsoft.com/office/drawing/2014/main" id="{DB774847-A734-4D13-82D1-A6682E5A9DB2}"/>
              </a:ext>
            </a:extLst>
          </p:cNvPr>
          <p:cNvSpPr>
            <a:spLocks noGrp="1"/>
          </p:cNvSpPr>
          <p:nvPr>
            <p:ph idx="1"/>
          </p:nvPr>
        </p:nvSpPr>
        <p:spPr>
          <a:xfrm>
            <a:off x="1451579" y="1853754"/>
            <a:ext cx="9603275" cy="4199727"/>
          </a:xfrm>
        </p:spPr>
        <p:txBody>
          <a:bodyPr>
            <a:normAutofit fontScale="92500" lnSpcReduction="20000"/>
          </a:bodyPr>
          <a:lstStyle/>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 Good Morning and welcome to our TRF Learning Series Part III – Grants !</a:t>
            </a:r>
          </a:p>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 We have a large attendance today so we request that everyone please </a:t>
            </a:r>
            <a:r>
              <a:rPr lang="en-US" b="1" dirty="0">
                <a:latin typeface="Tahoma" panose="020B0604030504040204" pitchFamily="34" charset="0"/>
                <a:ea typeface="Tahoma" panose="020B0604030504040204" pitchFamily="34" charset="0"/>
                <a:cs typeface="Tahoma" panose="020B0604030504040204" pitchFamily="34" charset="0"/>
              </a:rPr>
              <a:t>mute  your Zoom</a:t>
            </a:r>
            <a:r>
              <a:rPr lang="en-US" dirty="0">
                <a:latin typeface="Tahoma" panose="020B0604030504040204" pitchFamily="34" charset="0"/>
                <a:ea typeface="Tahoma" panose="020B0604030504040204" pitchFamily="34" charset="0"/>
                <a:cs typeface="Tahoma" panose="020B0604030504040204" pitchFamily="34" charset="0"/>
              </a:rPr>
              <a:t> for today’s presentation.</a:t>
            </a:r>
          </a:p>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 Please use the </a:t>
            </a:r>
            <a:r>
              <a:rPr lang="en-US" b="1" dirty="0">
                <a:latin typeface="Tahoma" panose="020B0604030504040204" pitchFamily="34" charset="0"/>
                <a:ea typeface="Tahoma" panose="020B0604030504040204" pitchFamily="34" charset="0"/>
                <a:cs typeface="Tahoma" panose="020B0604030504040204" pitchFamily="34" charset="0"/>
              </a:rPr>
              <a:t>CHAT</a:t>
            </a:r>
            <a:r>
              <a:rPr lang="en-US" dirty="0">
                <a:latin typeface="Tahoma" panose="020B0604030504040204" pitchFamily="34" charset="0"/>
                <a:ea typeface="Tahoma" panose="020B0604030504040204" pitchFamily="34" charset="0"/>
                <a:cs typeface="Tahoma" panose="020B0604030504040204" pitchFamily="34" charset="0"/>
              </a:rPr>
              <a:t> icon to place your questions or clarification</a:t>
            </a:r>
          </a:p>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 The presentation usually has 15 minutes allotted for of Q&amp;A, however, due to the recent TRF Trustee Chair Policy changes, we may have less time.</a:t>
            </a:r>
          </a:p>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 I will stay after the promised 1 hour limit on all the Learning Series if you wish to stay connected for live Q&amp;A.</a:t>
            </a:r>
          </a:p>
          <a:p>
            <a:pPr>
              <a:buFont typeface="Wingdings" panose="05000000000000000000" pitchFamily="2" charset="2"/>
              <a:buChar char="Ø"/>
            </a:pPr>
            <a:r>
              <a:rPr lang="en-US" b="1" dirty="0">
                <a:latin typeface="Tahoma" panose="020B0604030504040204" pitchFamily="34" charset="0"/>
                <a:ea typeface="Tahoma" panose="020B0604030504040204" pitchFamily="34" charset="0"/>
                <a:cs typeface="Tahoma" panose="020B0604030504040204" pitchFamily="34" charset="0"/>
              </a:rPr>
              <a:t> IF YOU DID NOT PRE-REGISTER, PUT YOUR NAME, POSITION AND CLUB IN THE CHAT BOX SO YOU RECEIVE ATTENDANCE CREDIT FOR MOU GRANT ELIGIBILITY. </a:t>
            </a:r>
          </a:p>
          <a:p>
            <a:pPr marL="0" indent="0">
              <a:buNone/>
            </a:pPr>
            <a:endParaRPr lang="en-US" dirty="0"/>
          </a:p>
          <a:p>
            <a:pPr marL="0" indent="0">
              <a:buNone/>
            </a:pPr>
            <a:endParaRPr lang="en-US" dirty="0"/>
          </a:p>
        </p:txBody>
      </p:sp>
      <p:pic>
        <p:nvPicPr>
          <p:cNvPr id="4" name="Picture 3" descr="See the source image">
            <a:extLst>
              <a:ext uri="{FF2B5EF4-FFF2-40B4-BE49-F238E27FC236}">
                <a16:creationId xmlns:a16="http://schemas.microsoft.com/office/drawing/2014/main" id="{CBDE1EF0-E33E-44C5-B61A-B5C1BE58B6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3887" y="245806"/>
            <a:ext cx="2395384" cy="875071"/>
          </a:xfrm>
          <a:prstGeom prst="rect">
            <a:avLst/>
          </a:prstGeom>
          <a:noFill/>
          <a:ln>
            <a:noFill/>
          </a:ln>
        </p:spPr>
      </p:pic>
    </p:spTree>
    <p:extLst>
      <p:ext uri="{BB962C8B-B14F-4D97-AF65-F5344CB8AC3E}">
        <p14:creationId xmlns:p14="http://schemas.microsoft.com/office/powerpoint/2010/main" val="3289311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73469F-147D-4DB8-BA6B-D71D981E56DD}"/>
              </a:ext>
            </a:extLst>
          </p:cNvPr>
          <p:cNvPicPr>
            <a:picLocks noChangeAspect="1"/>
          </p:cNvPicPr>
          <p:nvPr/>
        </p:nvPicPr>
        <p:blipFill>
          <a:blip r:embed="rId2"/>
          <a:stretch>
            <a:fillRect/>
          </a:stretch>
        </p:blipFill>
        <p:spPr>
          <a:xfrm>
            <a:off x="749507" y="397730"/>
            <a:ext cx="10957811" cy="5718257"/>
          </a:xfrm>
          <a:prstGeom prst="rect">
            <a:avLst/>
          </a:prstGeom>
        </p:spPr>
      </p:pic>
      <p:sp>
        <p:nvSpPr>
          <p:cNvPr id="6" name="Arrow: Right 5">
            <a:extLst>
              <a:ext uri="{FF2B5EF4-FFF2-40B4-BE49-F238E27FC236}">
                <a16:creationId xmlns:a16="http://schemas.microsoft.com/office/drawing/2014/main" id="{CC3560CF-FA64-4EDA-A226-05EF907B3D84}"/>
              </a:ext>
            </a:extLst>
          </p:cNvPr>
          <p:cNvSpPr/>
          <p:nvPr/>
        </p:nvSpPr>
        <p:spPr>
          <a:xfrm>
            <a:off x="260303" y="1349114"/>
            <a:ext cx="978408" cy="28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6634D3F3-8C28-4BF0-A9FB-44DAD53F43FA}"/>
              </a:ext>
            </a:extLst>
          </p:cNvPr>
          <p:cNvSpPr/>
          <p:nvPr/>
        </p:nvSpPr>
        <p:spPr>
          <a:xfrm>
            <a:off x="15701" y="2458388"/>
            <a:ext cx="978408" cy="28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a:extLst>
              <a:ext uri="{FF2B5EF4-FFF2-40B4-BE49-F238E27FC236}">
                <a16:creationId xmlns:a16="http://schemas.microsoft.com/office/drawing/2014/main" id="{536E45BC-85C2-48AE-9C9A-6C9E0725522C}"/>
              </a:ext>
            </a:extLst>
          </p:cNvPr>
          <p:cNvCxnSpPr>
            <a:cxnSpLocks/>
          </p:cNvCxnSpPr>
          <p:nvPr/>
        </p:nvCxnSpPr>
        <p:spPr>
          <a:xfrm flipV="1">
            <a:off x="260303" y="3162926"/>
            <a:ext cx="863959" cy="951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Arrow: Left 16">
            <a:extLst>
              <a:ext uri="{FF2B5EF4-FFF2-40B4-BE49-F238E27FC236}">
                <a16:creationId xmlns:a16="http://schemas.microsoft.com/office/drawing/2014/main" id="{13A58AC4-0DD7-4E55-B92D-0A945B3FADD2}"/>
              </a:ext>
            </a:extLst>
          </p:cNvPr>
          <p:cNvSpPr/>
          <p:nvPr/>
        </p:nvSpPr>
        <p:spPr>
          <a:xfrm>
            <a:off x="3222884" y="5141627"/>
            <a:ext cx="446706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Automatically assigned </a:t>
            </a:r>
          </a:p>
        </p:txBody>
      </p:sp>
    </p:spTree>
    <p:extLst>
      <p:ext uri="{BB962C8B-B14F-4D97-AF65-F5344CB8AC3E}">
        <p14:creationId xmlns:p14="http://schemas.microsoft.com/office/powerpoint/2010/main" val="12352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7F5F-F274-42E8-9D5C-7C3D707AB50E}"/>
              </a:ext>
            </a:extLst>
          </p:cNvPr>
          <p:cNvSpPr>
            <a:spLocks noGrp="1"/>
          </p:cNvSpPr>
          <p:nvPr>
            <p:ph type="title"/>
          </p:nvPr>
        </p:nvSpPr>
        <p:spPr>
          <a:xfrm>
            <a:off x="1451579" y="304801"/>
            <a:ext cx="9603275" cy="1548954"/>
          </a:xfrm>
        </p:spPr>
        <p:txBody>
          <a:bodyPr>
            <a:normAutofit fontScale="9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Club Grants View</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Manage your Grants</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The power of supporting the Annual Fund</a:t>
            </a:r>
          </a:p>
        </p:txBody>
      </p:sp>
      <p:pic>
        <p:nvPicPr>
          <p:cNvPr id="5" name="Content Placeholder 4">
            <a:extLst>
              <a:ext uri="{FF2B5EF4-FFF2-40B4-BE49-F238E27FC236}">
                <a16:creationId xmlns:a16="http://schemas.microsoft.com/office/drawing/2014/main" id="{4BF0C8D0-A722-48FA-8557-124BCD564021}"/>
              </a:ext>
            </a:extLst>
          </p:cNvPr>
          <p:cNvPicPr>
            <a:picLocks noGrp="1" noChangeAspect="1"/>
          </p:cNvPicPr>
          <p:nvPr>
            <p:ph idx="1"/>
          </p:nvPr>
        </p:nvPicPr>
        <p:blipFill>
          <a:blip r:embed="rId2"/>
          <a:stretch>
            <a:fillRect/>
          </a:stretch>
        </p:blipFill>
        <p:spPr>
          <a:xfrm>
            <a:off x="3087329" y="1853755"/>
            <a:ext cx="6017342" cy="4242520"/>
          </a:xfrm>
        </p:spPr>
      </p:pic>
      <p:sp>
        <p:nvSpPr>
          <p:cNvPr id="6" name="Arrow: Right 5">
            <a:extLst>
              <a:ext uri="{FF2B5EF4-FFF2-40B4-BE49-F238E27FC236}">
                <a16:creationId xmlns:a16="http://schemas.microsoft.com/office/drawing/2014/main" id="{C62FAE82-1F7F-44D0-B181-1822D65FEADD}"/>
              </a:ext>
            </a:extLst>
          </p:cNvPr>
          <p:cNvSpPr/>
          <p:nvPr/>
        </p:nvSpPr>
        <p:spPr>
          <a:xfrm rot="19322068">
            <a:off x="2164336" y="2906928"/>
            <a:ext cx="978408" cy="219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996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1038-BA23-491E-8D6F-65539CEF0273}"/>
              </a:ext>
            </a:extLst>
          </p:cNvPr>
          <p:cNvSpPr>
            <a:spLocks noGrp="1"/>
          </p:cNvSpPr>
          <p:nvPr>
            <p:ph type="title"/>
          </p:nvPr>
        </p:nvSpPr>
        <p:spPr>
          <a:xfrm>
            <a:off x="1451579" y="511277"/>
            <a:ext cx="9603275" cy="550607"/>
          </a:xfrm>
        </p:spPr>
        <p:txBody>
          <a:bodyPr>
            <a:no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Role of District Grants Team</a:t>
            </a:r>
          </a:p>
        </p:txBody>
      </p:sp>
      <p:sp>
        <p:nvSpPr>
          <p:cNvPr id="3" name="Content Placeholder 2">
            <a:extLst>
              <a:ext uri="{FF2B5EF4-FFF2-40B4-BE49-F238E27FC236}">
                <a16:creationId xmlns:a16="http://schemas.microsoft.com/office/drawing/2014/main" id="{D577540E-7833-41D8-AF01-98D4A21AA8AE}"/>
              </a:ext>
            </a:extLst>
          </p:cNvPr>
          <p:cNvSpPr>
            <a:spLocks noGrp="1"/>
          </p:cNvSpPr>
          <p:nvPr>
            <p:ph idx="1"/>
          </p:nvPr>
        </p:nvSpPr>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Oversee qualification of Rotary clubs</a:t>
            </a:r>
          </a:p>
          <a:p>
            <a:r>
              <a:rPr lang="en-US" sz="2400" dirty="0">
                <a:latin typeface="Tahoma" panose="020B0604030504040204" pitchFamily="34" charset="0"/>
                <a:ea typeface="Tahoma" panose="020B0604030504040204" pitchFamily="34" charset="0"/>
                <a:cs typeface="Tahoma" panose="020B0604030504040204" pitchFamily="34" charset="0"/>
              </a:rPr>
              <a:t>Serve as resource in grant preparation</a:t>
            </a:r>
          </a:p>
          <a:p>
            <a:r>
              <a:rPr lang="en-US" sz="2400" dirty="0">
                <a:latin typeface="Tahoma" panose="020B0604030504040204" pitchFamily="34" charset="0"/>
                <a:ea typeface="Tahoma" panose="020B0604030504040204" pitchFamily="34" charset="0"/>
                <a:cs typeface="Tahoma" panose="020B0604030504040204" pitchFamily="34" charset="0"/>
              </a:rPr>
              <a:t>Provide content input on District Designated Funds (DDF)</a:t>
            </a:r>
          </a:p>
          <a:p>
            <a:r>
              <a:rPr lang="en-US" sz="2400" dirty="0">
                <a:latin typeface="Tahoma" panose="020B0604030504040204" pitchFamily="34" charset="0"/>
                <a:ea typeface="Tahoma" panose="020B0604030504040204" pitchFamily="34" charset="0"/>
                <a:cs typeface="Tahoma" panose="020B0604030504040204" pitchFamily="34" charset="0"/>
              </a:rPr>
              <a:t>Evaluate, rank and recommended qualified club project proposals</a:t>
            </a:r>
          </a:p>
          <a:p>
            <a:r>
              <a:rPr lang="en-US" sz="2400" dirty="0">
                <a:latin typeface="Tahoma" panose="020B0604030504040204" pitchFamily="34" charset="0"/>
                <a:ea typeface="Tahoma" panose="020B0604030504040204" pitchFamily="34" charset="0"/>
                <a:cs typeface="Tahoma" panose="020B0604030504040204" pitchFamily="34" charset="0"/>
              </a:rPr>
              <a:t>Oversee reporting to the District Rotary Foundation Chair (DRFC)</a:t>
            </a:r>
          </a:p>
          <a:p>
            <a:r>
              <a:rPr lang="en-US" sz="2400" dirty="0">
                <a:latin typeface="Tahoma" panose="020B0604030504040204" pitchFamily="34" charset="0"/>
                <a:ea typeface="Tahoma" panose="020B0604030504040204" pitchFamily="34" charset="0"/>
                <a:cs typeface="Tahoma" panose="020B0604030504040204" pitchFamily="34" charset="0"/>
              </a:rPr>
              <a:t>Report misuses or irregularities</a:t>
            </a:r>
          </a:p>
          <a:p>
            <a:endParaRPr lang="en-US" dirty="0"/>
          </a:p>
        </p:txBody>
      </p:sp>
    </p:spTree>
    <p:extLst>
      <p:ext uri="{BB962C8B-B14F-4D97-AF65-F5344CB8AC3E}">
        <p14:creationId xmlns:p14="http://schemas.microsoft.com/office/powerpoint/2010/main" val="200761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6FBDF6-AF54-45DD-A99E-7D43771F272E}"/>
              </a:ext>
            </a:extLst>
          </p:cNvPr>
          <p:cNvSpPr>
            <a:spLocks noGrp="1"/>
          </p:cNvSpPr>
          <p:nvPr>
            <p:ph type="title"/>
          </p:nvPr>
        </p:nvSpPr>
        <p:spPr>
          <a:xfrm>
            <a:off x="119921" y="719528"/>
            <a:ext cx="11917181" cy="1134226"/>
          </a:xfrm>
        </p:spPr>
        <p:txBody>
          <a:bodyPr>
            <a:no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2021-2022 Grants Committee Team</a:t>
            </a:r>
          </a:p>
        </p:txBody>
      </p:sp>
      <p:sp>
        <p:nvSpPr>
          <p:cNvPr id="5" name="Content Placeholder 4">
            <a:extLst>
              <a:ext uri="{FF2B5EF4-FFF2-40B4-BE49-F238E27FC236}">
                <a16:creationId xmlns:a16="http://schemas.microsoft.com/office/drawing/2014/main" id="{3C9466BC-286E-4A70-B6FB-E13349F89638}"/>
              </a:ext>
            </a:extLst>
          </p:cNvPr>
          <p:cNvSpPr>
            <a:spLocks noGrp="1"/>
          </p:cNvSpPr>
          <p:nvPr>
            <p:ph idx="1"/>
          </p:nvPr>
        </p:nvSpPr>
        <p:spPr>
          <a:xfrm>
            <a:off x="899410" y="2218544"/>
            <a:ext cx="10643015" cy="3919928"/>
          </a:xfrm>
        </p:spPr>
        <p:txBody>
          <a:bodyPr>
            <a:normAutofit/>
          </a:bodyPr>
          <a:lstStyle/>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DRFC 			</a:t>
            </a:r>
            <a:r>
              <a:rPr lang="en-US" sz="1800" dirty="0">
                <a:latin typeface="Tahoma" panose="020B0604030504040204" pitchFamily="34" charset="0"/>
                <a:ea typeface="Tahoma" panose="020B0604030504040204" pitchFamily="34" charset="0"/>
                <a:cs typeface="Tahoma" panose="020B0604030504040204" pitchFamily="34" charset="0"/>
              </a:rPr>
              <a:t>PDG</a:t>
            </a:r>
            <a:r>
              <a:rPr lang="en-US" dirty="0">
                <a:latin typeface="Tahoma" panose="020B0604030504040204" pitchFamily="34" charset="0"/>
                <a:ea typeface="Tahoma" panose="020B0604030504040204" pitchFamily="34" charset="0"/>
                <a:cs typeface="Tahoma" panose="020B0604030504040204" pitchFamily="34" charset="0"/>
              </a:rPr>
              <a:t> Rich Glover		</a:t>
            </a:r>
            <a:r>
              <a:rPr lang="en-US" dirty="0">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18.19.dg7620@glovercrew.net</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Grants Committee Chair	B.J. Skinner		</a:t>
            </a:r>
            <a:r>
              <a:rPr lang="en-US" dirty="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bjcskiner@icloud.com</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Grants Sub-Committee	Bruce Grant		</a:t>
            </a:r>
            <a:r>
              <a:rPr lang="en-US" dirty="0">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bgrant@estesgrp.com</a:t>
            </a:r>
            <a:r>
              <a:rPr lang="en-US"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Grants Sub-Committee	Jeremy Robinson	</a:t>
            </a:r>
            <a:r>
              <a:rPr lang="en-US" dirty="0">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jrobinson@hondurascompassion.org</a:t>
            </a:r>
            <a:r>
              <a:rPr lang="en-US" dirty="0">
                <a:latin typeface="Tahoma" panose="020B0604030504040204" pitchFamily="34" charset="0"/>
                <a:ea typeface="Tahoma" panose="020B0604030504040204" pitchFamily="34" charset="0"/>
                <a:cs typeface="Tahoma" panose="020B0604030504040204" pitchFamily="34" charset="0"/>
              </a:rPr>
              <a:t> Grants Sub-Committee	Phil Reynolds		</a:t>
            </a:r>
            <a:r>
              <a:rPr lang="en-US" dirty="0">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philreynolds60@hotmail.con</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Grants Sub-Committee	Mimi Kandra		</a:t>
            </a:r>
            <a:r>
              <a:rPr lang="en-US" dirty="0">
                <a:latin typeface="Tahoma" panose="020B0604030504040204" pitchFamily="34" charset="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mk8601@aol.com</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Grants Sub-Committee	Daniel Fischer		</a:t>
            </a:r>
            <a:r>
              <a:rPr lang="en-US" dirty="0">
                <a:latin typeface="Tahoma" panose="020B0604030504040204" pitchFamily="34" charset="0"/>
                <a:ea typeface="Tahoma" panose="020B0604030504040204" pitchFamily="34" charset="0"/>
                <a:cs typeface="Tahoma" panose="020B0604030504040204" pitchFamily="34" charset="0"/>
                <a:hlinkClick r:id="rId8">
                  <a:extLst>
                    <a:ext uri="{A12FA001-AC4F-418D-AE19-62706E023703}">
                      <ahyp:hlinkClr xmlns:ahyp="http://schemas.microsoft.com/office/drawing/2018/hyperlinkcolor" val="tx"/>
                    </a:ext>
                  </a:extLst>
                </a:hlinkClick>
              </a:rPr>
              <a:t>Daniel@siolveit.com</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Grants Sub-committee		May O’Brien		</a:t>
            </a:r>
            <a:r>
              <a:rPr lang="en-US" dirty="0">
                <a:latin typeface="Tahoma" panose="020B0604030504040204" pitchFamily="34" charset="0"/>
                <a:ea typeface="Tahoma" panose="020B0604030504040204" pitchFamily="34" charset="0"/>
                <a:cs typeface="Tahoma" panose="020B0604030504040204" pitchFamily="34" charset="0"/>
                <a:hlinkClick r:id="rId9">
                  <a:extLst>
                    <a:ext uri="{A12FA001-AC4F-418D-AE19-62706E023703}">
                      <ahyp:hlinkClr xmlns:ahyp="http://schemas.microsoft.com/office/drawing/2018/hyperlinkcolor" val="tx"/>
                    </a:ext>
                  </a:extLst>
                </a:hlinkClick>
              </a:rPr>
              <a:t>mayzobrien@gmail.com</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729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7C12-DBA9-4EA8-A5C2-80B91DFB3A08}"/>
              </a:ext>
            </a:extLst>
          </p:cNvPr>
          <p:cNvSpPr>
            <a:spLocks noGrp="1"/>
          </p:cNvSpPr>
          <p:nvPr>
            <p:ph type="title"/>
          </p:nvPr>
        </p:nvSpPr>
        <p:spPr>
          <a:xfrm>
            <a:off x="1451579" y="570271"/>
            <a:ext cx="9603275" cy="589935"/>
          </a:xfrm>
        </p:spPr>
        <p:txBody>
          <a:bodyPr>
            <a:normAutofit fontScale="90000"/>
          </a:bodyPr>
          <a:lstStyle/>
          <a:p>
            <a:pPr algn="ctr"/>
            <a:r>
              <a:rPr lang="en-US" b="1" dirty="0"/>
              <a:t>Can everyone see the Notes ?</a:t>
            </a:r>
            <a:br>
              <a:rPr lang="en-US" b="1" dirty="0"/>
            </a:br>
            <a:br>
              <a:rPr lang="en-US" b="1" dirty="0"/>
            </a:br>
            <a:r>
              <a:rPr lang="en-US" b="1" dirty="0"/>
              <a:t>YES </a:t>
            </a:r>
            <a:r>
              <a:rPr lang="en-US" b="1" dirty="0">
                <a:sym typeface="Wingdings" panose="05000000000000000000" pitchFamily="2" charset="2"/>
              </a:rPr>
              <a:t></a:t>
            </a:r>
            <a:endParaRPr lang="en-US" b="1" dirty="0"/>
          </a:p>
        </p:txBody>
      </p:sp>
      <p:pic>
        <p:nvPicPr>
          <p:cNvPr id="5" name="Content Placeholder 4">
            <a:extLst>
              <a:ext uri="{FF2B5EF4-FFF2-40B4-BE49-F238E27FC236}">
                <a16:creationId xmlns:a16="http://schemas.microsoft.com/office/drawing/2014/main" id="{C2BD40DE-8A16-498F-B1FC-649F4664EE28}"/>
              </a:ext>
            </a:extLst>
          </p:cNvPr>
          <p:cNvPicPr>
            <a:picLocks noGrp="1" noChangeAspect="1"/>
          </p:cNvPicPr>
          <p:nvPr>
            <p:ph idx="1"/>
          </p:nvPr>
        </p:nvPicPr>
        <p:blipFill>
          <a:blip r:embed="rId2"/>
          <a:stretch>
            <a:fillRect/>
          </a:stretch>
        </p:blipFill>
        <p:spPr>
          <a:xfrm>
            <a:off x="1450975" y="1853755"/>
            <a:ext cx="9604375" cy="1575246"/>
          </a:xfrm>
        </p:spPr>
      </p:pic>
      <p:pic>
        <p:nvPicPr>
          <p:cNvPr id="7" name="Picture 6">
            <a:extLst>
              <a:ext uri="{FF2B5EF4-FFF2-40B4-BE49-F238E27FC236}">
                <a16:creationId xmlns:a16="http://schemas.microsoft.com/office/drawing/2014/main" id="{0862963C-CFD5-4B64-B68C-43CB081072EA}"/>
              </a:ext>
            </a:extLst>
          </p:cNvPr>
          <p:cNvPicPr>
            <a:picLocks noChangeAspect="1"/>
          </p:cNvPicPr>
          <p:nvPr/>
        </p:nvPicPr>
        <p:blipFill>
          <a:blip r:embed="rId3"/>
          <a:stretch>
            <a:fillRect/>
          </a:stretch>
        </p:blipFill>
        <p:spPr>
          <a:xfrm>
            <a:off x="1450975" y="3549445"/>
            <a:ext cx="9603879" cy="2585883"/>
          </a:xfrm>
          <a:prstGeom prst="rect">
            <a:avLst/>
          </a:prstGeom>
        </p:spPr>
      </p:pic>
      <p:sp>
        <p:nvSpPr>
          <p:cNvPr id="8" name="Arrow: Down 7">
            <a:extLst>
              <a:ext uri="{FF2B5EF4-FFF2-40B4-BE49-F238E27FC236}">
                <a16:creationId xmlns:a16="http://schemas.microsoft.com/office/drawing/2014/main" id="{FCF9D4D4-A986-4D47-BE40-779FDB320C7E}"/>
              </a:ext>
            </a:extLst>
          </p:cNvPr>
          <p:cNvSpPr/>
          <p:nvPr/>
        </p:nvSpPr>
        <p:spPr>
          <a:xfrm>
            <a:off x="2920179" y="166297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Arrow: Down 8">
            <a:extLst>
              <a:ext uri="{FF2B5EF4-FFF2-40B4-BE49-F238E27FC236}">
                <a16:creationId xmlns:a16="http://schemas.microsoft.com/office/drawing/2014/main" id="{7CB00AF0-D943-4697-A880-24653966B8C0}"/>
              </a:ext>
            </a:extLst>
          </p:cNvPr>
          <p:cNvSpPr/>
          <p:nvPr/>
        </p:nvSpPr>
        <p:spPr>
          <a:xfrm rot="18280757">
            <a:off x="894332" y="333645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p:txBody>
      </p:sp>
      <p:sp>
        <p:nvSpPr>
          <p:cNvPr id="10" name="Arrow: Down 9">
            <a:extLst>
              <a:ext uri="{FF2B5EF4-FFF2-40B4-BE49-F238E27FC236}">
                <a16:creationId xmlns:a16="http://schemas.microsoft.com/office/drawing/2014/main" id="{72914D70-DCF6-424D-B578-1355B0AC1337}"/>
              </a:ext>
            </a:extLst>
          </p:cNvPr>
          <p:cNvSpPr/>
          <p:nvPr/>
        </p:nvSpPr>
        <p:spPr>
          <a:xfrm rot="18299366">
            <a:off x="837121" y="4331301"/>
            <a:ext cx="484632" cy="1102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a:p>
            <a:pPr algn="ctr"/>
            <a:endParaRPr lang="en-US" dirty="0"/>
          </a:p>
        </p:txBody>
      </p:sp>
    </p:spTree>
    <p:extLst>
      <p:ext uri="{BB962C8B-B14F-4D97-AF65-F5344CB8AC3E}">
        <p14:creationId xmlns:p14="http://schemas.microsoft.com/office/powerpoint/2010/main" val="1453331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D29B-80F0-49B3-8F48-C94462704682}"/>
              </a:ext>
            </a:extLst>
          </p:cNvPr>
          <p:cNvSpPr>
            <a:spLocks noGrp="1"/>
          </p:cNvSpPr>
          <p:nvPr>
            <p:ph type="title"/>
          </p:nvPr>
        </p:nvSpPr>
        <p:spPr>
          <a:xfrm>
            <a:off x="1451579" y="589935"/>
            <a:ext cx="9603275" cy="766917"/>
          </a:xfrm>
        </p:spPr>
        <p:txBody>
          <a:bodyPr>
            <a:no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District Grant pay-out policy</a:t>
            </a:r>
          </a:p>
        </p:txBody>
      </p:sp>
      <p:sp>
        <p:nvSpPr>
          <p:cNvPr id="3" name="Content Placeholder 2">
            <a:extLst>
              <a:ext uri="{FF2B5EF4-FFF2-40B4-BE49-F238E27FC236}">
                <a16:creationId xmlns:a16="http://schemas.microsoft.com/office/drawing/2014/main" id="{1DB87F49-1EC1-4AF1-9824-8265E4A9AC47}"/>
              </a:ext>
            </a:extLst>
          </p:cNvPr>
          <p:cNvSpPr>
            <a:spLocks noGrp="1"/>
          </p:cNvSpPr>
          <p:nvPr>
            <p:ph idx="1"/>
          </p:nvPr>
        </p:nvSpPr>
        <p:spPr>
          <a:xfrm>
            <a:off x="1451579" y="2015733"/>
            <a:ext cx="9603275" cy="2634926"/>
          </a:xfrm>
        </p:spPr>
        <p:txBody>
          <a:bodyPr>
            <a:normAutofit lnSpcReduction="10000"/>
          </a:bodyPr>
          <a:lstStyle/>
          <a:p>
            <a:r>
              <a:rPr lang="en-US" sz="2800" dirty="0">
                <a:latin typeface="Tahoma" panose="020B0604030504040204" pitchFamily="34" charset="0"/>
                <a:ea typeface="Tahoma" panose="020B0604030504040204" pitchFamily="34" charset="0"/>
                <a:cs typeface="Tahoma" panose="020B0604030504040204" pitchFamily="34" charset="0"/>
              </a:rPr>
              <a:t>Upon grant approval, club will be notified via DACdb module, and should expect to receive first 50% of approved match in approximately 14 business days.</a:t>
            </a:r>
          </a:p>
          <a:p>
            <a:r>
              <a:rPr lang="en-US" sz="2800" dirty="0">
                <a:latin typeface="Tahoma" panose="020B0604030504040204" pitchFamily="34" charset="0"/>
                <a:ea typeface="Tahoma" panose="020B0604030504040204" pitchFamily="34" charset="0"/>
                <a:cs typeface="Tahoma" panose="020B0604030504040204" pitchFamily="34" charset="0"/>
              </a:rPr>
              <a:t>Once all reporting is complete and approved, club will receive final 50% in approximately 14 business days.</a:t>
            </a:r>
          </a:p>
          <a:p>
            <a:endParaRPr lang="en-US" dirty="0"/>
          </a:p>
        </p:txBody>
      </p:sp>
    </p:spTree>
    <p:extLst>
      <p:ext uri="{BB962C8B-B14F-4D97-AF65-F5344CB8AC3E}">
        <p14:creationId xmlns:p14="http://schemas.microsoft.com/office/powerpoint/2010/main" val="17407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1E77F4-33D4-4A12-A30B-2B63B7D344CC}"/>
              </a:ext>
            </a:extLst>
          </p:cNvPr>
          <p:cNvSpPr>
            <a:spLocks noGrp="1"/>
          </p:cNvSpPr>
          <p:nvPr>
            <p:ph type="title"/>
          </p:nvPr>
        </p:nvSpPr>
        <p:spPr>
          <a:xfrm>
            <a:off x="1451579" y="452285"/>
            <a:ext cx="9603275" cy="648928"/>
          </a:xfrm>
        </p:spPr>
        <p:txBody>
          <a:bodyPr>
            <a:no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Memorandum of Understanding</a:t>
            </a:r>
          </a:p>
        </p:txBody>
      </p:sp>
      <p:sp>
        <p:nvSpPr>
          <p:cNvPr id="7" name="Content Placeholder 6">
            <a:extLst>
              <a:ext uri="{FF2B5EF4-FFF2-40B4-BE49-F238E27FC236}">
                <a16:creationId xmlns:a16="http://schemas.microsoft.com/office/drawing/2014/main" id="{659FDF55-DCE8-428E-BD45-2682D90AD849}"/>
              </a:ext>
            </a:extLst>
          </p:cNvPr>
          <p:cNvSpPr>
            <a:spLocks noGrp="1"/>
          </p:cNvSpPr>
          <p:nvPr>
            <p:ph idx="1"/>
          </p:nvPr>
        </p:nvSpPr>
        <p:spPr>
          <a:xfrm>
            <a:off x="1" y="1838633"/>
            <a:ext cx="12191999" cy="4188542"/>
          </a:xfrm>
        </p:spPr>
        <p:txBody>
          <a:bodyPr>
            <a:normAutofit/>
          </a:body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MOU is a stand alone document and available on the District 7620 web site under the </a:t>
            </a:r>
            <a:r>
              <a:rPr lang="en-US" b="1" dirty="0">
                <a:latin typeface="Tahoma" panose="020B0604030504040204" pitchFamily="34" charset="0"/>
                <a:ea typeface="Tahoma" panose="020B0604030504040204" pitchFamily="34" charset="0"/>
                <a:cs typeface="Tahoma" panose="020B0604030504040204" pitchFamily="34" charset="0"/>
              </a:rPr>
              <a:t>Foundation</a:t>
            </a:r>
            <a:r>
              <a:rPr lang="en-US" dirty="0">
                <a:latin typeface="Tahoma" panose="020B0604030504040204" pitchFamily="34" charset="0"/>
                <a:ea typeface="Tahoma" panose="020B0604030504040204" pitchFamily="34" charset="0"/>
                <a:cs typeface="Tahoma" panose="020B0604030504040204" pitchFamily="34" charset="0"/>
              </a:rPr>
              <a:t> tab</a:t>
            </a:r>
          </a:p>
          <a:p>
            <a:r>
              <a:rPr lang="en-US" dirty="0">
                <a:latin typeface="Tahoma" panose="020B0604030504040204" pitchFamily="34" charset="0"/>
                <a:ea typeface="Tahoma" panose="020B0604030504040204" pitchFamily="34" charset="0"/>
                <a:cs typeface="Tahoma" panose="020B0604030504040204" pitchFamily="34" charset="0"/>
              </a:rPr>
              <a:t>Read very carefully to all MOU compliance statements</a:t>
            </a:r>
          </a:p>
          <a:p>
            <a:r>
              <a:rPr lang="en-US" dirty="0">
                <a:latin typeface="Tahoma" panose="020B0604030504040204" pitchFamily="34" charset="0"/>
                <a:ea typeface="Tahoma" panose="020B0604030504040204" pitchFamily="34" charset="0"/>
                <a:cs typeface="Tahoma" panose="020B0604030504040204" pitchFamily="34" charset="0"/>
              </a:rPr>
              <a:t>Each Club must have a Club Rotary Foundation Chair.</a:t>
            </a:r>
          </a:p>
          <a:p>
            <a:r>
              <a:rPr lang="en-US" dirty="0">
                <a:latin typeface="Tahoma" panose="020B0604030504040204" pitchFamily="34" charset="0"/>
                <a:ea typeface="Tahoma" panose="020B0604030504040204" pitchFamily="34" charset="0"/>
                <a:cs typeface="Tahoma" panose="020B0604030504040204" pitchFamily="34" charset="0"/>
              </a:rPr>
              <a:t>Both Club President and Club Rotary Foundation Chair must initial each page (lower right).</a:t>
            </a:r>
          </a:p>
          <a:p>
            <a:r>
              <a:rPr lang="en-US" dirty="0">
                <a:latin typeface="Tahoma" panose="020B0604030504040204" pitchFamily="34" charset="0"/>
                <a:ea typeface="Tahoma" panose="020B0604030504040204" pitchFamily="34" charset="0"/>
                <a:cs typeface="Tahoma" panose="020B0604030504040204" pitchFamily="34" charset="0"/>
              </a:rPr>
              <a:t>Scan and send entire MOU document with officer signatures by email to the District Rotary Foundation Chair (DRFC) </a:t>
            </a:r>
            <a:r>
              <a:rPr lang="en-US" b="1" dirty="0">
                <a:latin typeface="Tahoma" panose="020B0604030504040204" pitchFamily="34" charset="0"/>
                <a:ea typeface="Tahoma" panose="020B0604030504040204" pitchFamily="34" charset="0"/>
                <a:cs typeface="Tahoma" panose="020B0604030504040204" pitchFamily="34" charset="0"/>
              </a:rPr>
              <a:t>not later than</a:t>
            </a:r>
            <a:r>
              <a:rPr lang="en-US" dirty="0">
                <a:latin typeface="Tahoma" panose="020B0604030504040204" pitchFamily="34" charset="0"/>
                <a:ea typeface="Tahoma" panose="020B0604030504040204" pitchFamily="34" charset="0"/>
                <a:cs typeface="Tahoma" panose="020B0604030504040204" pitchFamily="34" charset="0"/>
              </a:rPr>
              <a:t> date stamped 5:00pm EST, Friday, March 26, 2021. No exceptions.</a:t>
            </a:r>
          </a:p>
          <a:p>
            <a:r>
              <a:rPr lang="en-US" dirty="0">
                <a:latin typeface="Tahoma" panose="020B0604030504040204" pitchFamily="34" charset="0"/>
                <a:ea typeface="Tahoma" panose="020B0604030504040204" pitchFamily="34" charset="0"/>
                <a:cs typeface="Tahoma" panose="020B0604030504040204" pitchFamily="34" charset="0"/>
              </a:rPr>
              <a:t>Any questions are welcome by PDG Rich by email.</a:t>
            </a:r>
          </a:p>
        </p:txBody>
      </p:sp>
    </p:spTree>
    <p:extLst>
      <p:ext uri="{BB962C8B-B14F-4D97-AF65-F5344CB8AC3E}">
        <p14:creationId xmlns:p14="http://schemas.microsoft.com/office/powerpoint/2010/main" val="3342053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F9BA-2DA7-4A5B-BE41-79D81FCF2B12}"/>
              </a:ext>
            </a:extLst>
          </p:cNvPr>
          <p:cNvSpPr>
            <a:spLocks noGrp="1"/>
          </p:cNvSpPr>
          <p:nvPr>
            <p:ph type="title"/>
          </p:nvPr>
        </p:nvSpPr>
        <p:spPr>
          <a:xfrm>
            <a:off x="1451579" y="324466"/>
            <a:ext cx="9603275" cy="1415844"/>
          </a:xfrm>
        </p:spPr>
        <p:txBody>
          <a:bodyPr>
            <a:normAutofit fontScale="90000"/>
          </a:bodyPr>
          <a:lstStyle/>
          <a:p>
            <a:pPr algn="ctr"/>
            <a:r>
              <a:rPr lang="en-US" sz="3200" b="1" dirty="0">
                <a:effectLst/>
                <a:latin typeface="Tahoma" panose="020B0604030504040204" pitchFamily="34" charset="0"/>
                <a:ea typeface="Calibri" panose="020F0502020204030204" pitchFamily="34" charset="0"/>
                <a:cs typeface="Times New Roman" panose="02020603050405020304" pitchFamily="18" charset="0"/>
              </a:rPr>
              <a:t>TRF Changes effective July 01, 2021</a:t>
            </a:r>
            <a:br>
              <a:rPr lang="en-US" sz="1100" b="1" dirty="0">
                <a:effectLst/>
                <a:latin typeface="Tahoma" panose="020B0604030504040204" pitchFamily="34" charset="0"/>
                <a:ea typeface="Tahoma" panose="020B0604030504040204" pitchFamily="34" charset="0"/>
                <a:cs typeface="Tahoma" panose="020B0604030504040204" pitchFamily="34" charset="0"/>
              </a:rPr>
            </a:br>
            <a:br>
              <a:rPr lang="en-US" sz="1100" dirty="0">
                <a:effectLst/>
                <a:latin typeface="Tahoma" panose="020B0604030504040204" pitchFamily="34" charset="0"/>
                <a:ea typeface="Tahoma" panose="020B0604030504040204" pitchFamily="34" charset="0"/>
                <a:cs typeface="Tahoma" panose="020B0604030504040204" pitchFamily="34" charset="0"/>
              </a:rPr>
            </a:br>
            <a:r>
              <a:rPr lang="en-US" sz="1600" dirty="0">
                <a:effectLst/>
                <a:highlight>
                  <a:srgbClr val="FFFF00"/>
                </a:highlight>
                <a:latin typeface="Tahoma" panose="020B0604030504040204" pitchFamily="34" charset="0"/>
                <a:ea typeface="Tahoma" panose="020B0604030504040204" pitchFamily="34" charset="0"/>
                <a:cs typeface="Tahoma" panose="020B0604030504040204" pitchFamily="34" charset="0"/>
              </a:rPr>
              <a:t>high demand for global grants is far exceeding and outpacing </a:t>
            </a:r>
            <a:br>
              <a:rPr lang="en-US" sz="1600" dirty="0">
                <a:effectLst/>
                <a:highlight>
                  <a:srgbClr val="FFFF00"/>
                </a:highlight>
                <a:latin typeface="Tahoma" panose="020B0604030504040204" pitchFamily="34" charset="0"/>
                <a:ea typeface="Tahoma" panose="020B0604030504040204" pitchFamily="34" charset="0"/>
                <a:cs typeface="Tahoma" panose="020B0604030504040204" pitchFamily="34" charset="0"/>
              </a:rPr>
            </a:br>
            <a:r>
              <a:rPr lang="en-US" sz="1600" dirty="0">
                <a:effectLst/>
                <a:highlight>
                  <a:srgbClr val="FFFF00"/>
                </a:highlight>
                <a:latin typeface="Tahoma" panose="020B0604030504040204" pitchFamily="34" charset="0"/>
                <a:ea typeface="Tahoma" panose="020B0604030504040204" pitchFamily="34" charset="0"/>
                <a:cs typeface="Tahoma" panose="020B0604030504040204" pitchFamily="34" charset="0"/>
              </a:rPr>
              <a:t>the growth in Annual Fund contributions.</a:t>
            </a:r>
            <a:br>
              <a:rPr lang="en-US" sz="1600" dirty="0">
                <a:effectLst/>
                <a:highlight>
                  <a:srgbClr val="FFFF00"/>
                </a:highlight>
                <a:latin typeface="Tahoma" panose="020B0604030504040204" pitchFamily="34" charset="0"/>
                <a:ea typeface="Tahoma" panose="020B0604030504040204" pitchFamily="34" charset="0"/>
                <a:cs typeface="Tahoma" panose="020B0604030504040204" pitchFamily="34" charset="0"/>
              </a:rPr>
            </a:br>
            <a:br>
              <a:rPr lang="en-US" sz="1200" dirty="0">
                <a:effectLst/>
                <a:latin typeface="Tahoma" panose="020B0604030504040204" pitchFamily="34" charset="0"/>
                <a:ea typeface="Tahoma" panose="020B0604030504040204" pitchFamily="34" charset="0"/>
                <a:cs typeface="Tahoma" panose="020B0604030504040204" pitchFamily="34" charset="0"/>
              </a:rPr>
            </a:br>
            <a:r>
              <a:rPr lang="en-US" sz="1200" dirty="0">
                <a:effectLst/>
                <a:latin typeface="Tahoma" panose="020B0604030504040204" pitchFamily="34" charset="0"/>
                <a:ea typeface="Calibri" panose="020F0502020204030204" pitchFamily="34" charset="0"/>
                <a:cs typeface="Times New Roman" panose="02020603050405020304" pitchFamily="18" charset="0"/>
              </a:rPr>
              <a:t>The Rotary year 2021-2022, TRF is taking several cost-saving measures in an effort to fund more global grants.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br>
              <a:rPr lang="en-US" sz="1600" dirty="0">
                <a:effectLst/>
                <a:latin typeface="Tahoma" panose="020B0604030504040204" pitchFamily="34" charset="0"/>
                <a:ea typeface="Tahoma" panose="020B0604030504040204" pitchFamily="34" charset="0"/>
                <a:cs typeface="Tahoma" panose="020B0604030504040204" pitchFamily="34" charset="0"/>
              </a:rPr>
            </a:br>
            <a:br>
              <a:rPr lang="en-US" sz="1600" dirty="0">
                <a:effectLst/>
                <a:latin typeface="Tahoma" panose="020B0604030504040204" pitchFamily="34" charset="0"/>
                <a:ea typeface="Tahoma" panose="020B0604030504040204" pitchFamily="34" charset="0"/>
                <a:cs typeface="Tahoma" panose="020B0604030504040204" pitchFamily="34" charset="0"/>
              </a:rPr>
            </a:b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54C4CF6A-C634-4B06-A105-BE25183BFE70}"/>
              </a:ext>
            </a:extLst>
          </p:cNvPr>
          <p:cNvSpPr>
            <a:spLocks noGrp="1"/>
          </p:cNvSpPr>
          <p:nvPr>
            <p:ph idx="1"/>
          </p:nvPr>
        </p:nvSpPr>
        <p:spPr>
          <a:xfrm>
            <a:off x="1451579" y="2015732"/>
            <a:ext cx="9603275" cy="3775468"/>
          </a:xfrm>
        </p:spPr>
        <p:txBody>
          <a:bodyPr>
            <a:normAutofit fontScale="92500" lnSpcReduction="20000"/>
          </a:bodyPr>
          <a:lstStyle/>
          <a:p>
            <a:pPr marR="0" lvl="0">
              <a:lnSpc>
                <a:spcPts val="1800"/>
              </a:lnSpc>
              <a:spcBef>
                <a:spcPts val="0"/>
              </a:spcBef>
              <a:spcAft>
                <a:spcPts val="0"/>
              </a:spcAft>
              <a:buFont typeface="Wingdings" panose="05000000000000000000" pitchFamily="2" charset="2"/>
              <a:buChar char="Ø"/>
            </a:pPr>
            <a:endParaRPr lang="en-US" sz="1800" b="0" dirty="0">
              <a:effectLst/>
              <a:latin typeface="Tahoma" panose="020B0604030504040204" pitchFamily="34" charset="0"/>
              <a:ea typeface="Times New Roman" panose="02020603050405020304" pitchFamily="18" charset="0"/>
              <a:cs typeface="Times New Roman" panose="02020603050405020304" pitchFamily="18" charset="0"/>
            </a:endParaRPr>
          </a:p>
          <a:p>
            <a:pPr marR="0" lvl="0">
              <a:lnSpc>
                <a:spcPts val="1800"/>
              </a:lnSpc>
              <a:spcBef>
                <a:spcPts val="0"/>
              </a:spcBef>
              <a:spcAft>
                <a:spcPts val="0"/>
              </a:spcAft>
              <a:buFont typeface="Wingdings" panose="05000000000000000000" pitchFamily="2" charset="2"/>
              <a:buChar char="Ø"/>
            </a:pPr>
            <a:r>
              <a:rPr lang="en-US" sz="1800" b="0" dirty="0">
                <a:effectLst/>
                <a:latin typeface="Tahoma" panose="020B0604030504040204" pitchFamily="34" charset="0"/>
                <a:ea typeface="Times New Roman" panose="02020603050405020304" pitchFamily="18" charset="0"/>
                <a:cs typeface="Times New Roman" panose="02020603050405020304" pitchFamily="18" charset="0"/>
              </a:rPr>
              <a:t>District Designated Fund (DDF) contributions transferred to PolioPlus will be reduced in matched to 50%.</a:t>
            </a:r>
          </a:p>
          <a:p>
            <a:pPr lvl="1">
              <a:lnSpc>
                <a:spcPts val="1800"/>
              </a:lnSpc>
              <a:spcBef>
                <a:spcPts val="0"/>
              </a:spcBef>
              <a:buFont typeface="Wingdings" panose="05000000000000000000" pitchFamily="2" charset="2"/>
              <a:buChar char="q"/>
            </a:pPr>
            <a:r>
              <a:rPr lang="en-US" sz="1300" b="1" dirty="0">
                <a:latin typeface="Tahoma" panose="020B0604030504040204" pitchFamily="34" charset="0"/>
                <a:ea typeface="Tahoma" panose="020B0604030504040204" pitchFamily="34" charset="0"/>
                <a:cs typeface="Tahoma" panose="020B0604030504040204" pitchFamily="34" charset="0"/>
              </a:rPr>
              <a:t>E.g. - DDF DG Pledges of $20,000, WF match is $10,000 (50%) = $30,000.</a:t>
            </a:r>
          </a:p>
          <a:p>
            <a:pPr lvl="1">
              <a:lnSpc>
                <a:spcPts val="1800"/>
              </a:lnSpc>
              <a:spcBef>
                <a:spcPts val="0"/>
              </a:spcBef>
              <a:buFont typeface="Wingdings" panose="05000000000000000000" pitchFamily="2" charset="2"/>
              <a:buChar char="q"/>
            </a:pPr>
            <a:r>
              <a:rPr lang="en-US" sz="1300" b="1" dirty="0">
                <a:latin typeface="Tahoma" panose="020B0604030504040204" pitchFamily="34" charset="0"/>
                <a:ea typeface="Tahoma" panose="020B0604030504040204" pitchFamily="34" charset="0"/>
                <a:cs typeface="Tahoma" panose="020B0604030504040204" pitchFamily="34" charset="0"/>
              </a:rPr>
              <a:t>Gates Foundation still matches 100% on $30,000 providing a $60,000 to Polio Plus Eradication Program.</a:t>
            </a:r>
            <a:endParaRPr lang="en-US" sz="1300" b="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lvl="0" indent="0">
              <a:lnSpc>
                <a:spcPts val="1800"/>
              </a:lnSpc>
              <a:spcBef>
                <a:spcPts val="0"/>
              </a:spcBef>
              <a:spcAft>
                <a:spcPts val="0"/>
              </a:spcAft>
              <a:buNone/>
            </a:pPr>
            <a:r>
              <a:rPr lang="en-US" sz="1800" b="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ts val="1800"/>
              </a:lnSpc>
              <a:spcBef>
                <a:spcPts val="0"/>
              </a:spcBef>
              <a:spcAft>
                <a:spcPts val="0"/>
              </a:spcAft>
              <a:buFont typeface="Wingdings" panose="05000000000000000000" pitchFamily="2" charset="2"/>
              <a:buChar char="Ø"/>
            </a:pPr>
            <a:r>
              <a:rPr lang="en-US" sz="1800" b="0" dirty="0">
                <a:effectLst/>
                <a:latin typeface="Tahoma" panose="020B0604030504040204" pitchFamily="34" charset="0"/>
                <a:ea typeface="Times New Roman" panose="02020603050405020304" pitchFamily="18" charset="0"/>
                <a:cs typeface="Times New Roman" panose="02020603050405020304" pitchFamily="18" charset="0"/>
              </a:rPr>
              <a:t>World Fund match of DDF will be reduced to 80% when being used for global grants.</a:t>
            </a:r>
          </a:p>
          <a:p>
            <a:pPr marL="0" marR="0" lvl="0" indent="0">
              <a:lnSpc>
                <a:spcPts val="1800"/>
              </a:lnSpc>
              <a:spcBef>
                <a:spcPts val="0"/>
              </a:spcBef>
              <a:spcAft>
                <a:spcPts val="0"/>
              </a:spcAft>
              <a:buNone/>
            </a:pPr>
            <a:r>
              <a:rPr lang="en-US" sz="1800" b="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sz="1800" b="0" dirty="0">
                <a:effectLst/>
                <a:latin typeface="Tahoma" panose="020B0604030504040204" pitchFamily="34" charset="0"/>
                <a:ea typeface="Calibri" panose="020F0502020204030204" pitchFamily="34" charset="0"/>
                <a:cs typeface="Times New Roman" panose="02020603050405020304" pitchFamily="18" charset="0"/>
              </a:rPr>
              <a:t>Annual Fund-SHARE contributions will have </a:t>
            </a:r>
            <a:r>
              <a:rPr lang="en-US" sz="1800" dirty="0">
                <a:effectLst/>
                <a:latin typeface="Tahoma" panose="020B0604030504040204" pitchFamily="34" charset="0"/>
                <a:ea typeface="Calibri" panose="020F0502020204030204" pitchFamily="34" charset="0"/>
                <a:cs typeface="Times New Roman" panose="02020603050405020304" pitchFamily="18" charset="0"/>
              </a:rPr>
              <a:t>a new 5% reduction </a:t>
            </a:r>
            <a:r>
              <a:rPr lang="en-US" sz="1800" b="0" dirty="0">
                <a:effectLst/>
                <a:latin typeface="Tahoma" panose="020B0604030504040204" pitchFamily="34" charset="0"/>
                <a:ea typeface="Calibri" panose="020F0502020204030204" pitchFamily="34" charset="0"/>
                <a:cs typeface="Times New Roman" panose="02020603050405020304" pitchFamily="18" charset="0"/>
              </a:rPr>
              <a:t>taken equally (2.5%) from the World Fund and DDF to help fund operating expenses.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sz="1800" b="0" dirty="0">
                <a:effectLst/>
                <a:latin typeface="Tahoma" panose="020B0604030504040204" pitchFamily="34" charset="0"/>
                <a:ea typeface="Calibri" panose="020F0502020204030204" pitchFamily="34" charset="0"/>
                <a:cs typeface="Times New Roman" panose="02020603050405020304" pitchFamily="18" charset="0"/>
              </a:rPr>
              <a:t>The ability to roll over unused DDF-Share will be limited to five years then will be applied at the district’s discretion to PolioPlus, area of focus Endowment funds, the general Endowment Fund (including the Rotary Peace Centers), the Disaster Response Fund, or the World Fund. The first DDF rollover redirection will take place 1 July 2026. </a:t>
            </a:r>
            <a:br>
              <a:rPr lang="en-US" sz="1800" dirty="0">
                <a:effectLst/>
                <a:latin typeface="Tahoma" panose="020B060403050404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61657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FF44-4A09-49EA-9A6F-9928DBA355E1}"/>
              </a:ext>
            </a:extLst>
          </p:cNvPr>
          <p:cNvSpPr>
            <a:spLocks noGrp="1"/>
          </p:cNvSpPr>
          <p:nvPr>
            <p:ph type="title"/>
          </p:nvPr>
        </p:nvSpPr>
        <p:spPr>
          <a:xfrm>
            <a:off x="1451579" y="344129"/>
            <a:ext cx="9603275" cy="101272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The </a:t>
            </a:r>
            <a:r>
              <a:rPr lang="en-US" b="1" u="sng" dirty="0">
                <a:latin typeface="Tahoma" panose="020B0604030504040204" pitchFamily="34" charset="0"/>
                <a:ea typeface="Tahoma" panose="020B0604030504040204" pitchFamily="34" charset="0"/>
                <a:cs typeface="Tahoma" panose="020B0604030504040204" pitchFamily="34" charset="0"/>
              </a:rPr>
              <a:t>Annual fund</a:t>
            </a:r>
            <a:r>
              <a:rPr lang="en-US" b="1" dirty="0">
                <a:latin typeface="Tahoma" panose="020B0604030504040204" pitchFamily="34" charset="0"/>
                <a:ea typeface="Tahoma" panose="020B0604030504040204" pitchFamily="34" charset="0"/>
                <a:cs typeface="Tahoma" panose="020B0604030504040204" pitchFamily="34" charset="0"/>
              </a:rPr>
              <a:t> is the </a:t>
            </a:r>
            <a:r>
              <a:rPr lang="en-US" sz="3400" b="1" dirty="0">
                <a:solidFill>
                  <a:srgbClr val="C00000"/>
                </a:solidFill>
                <a:latin typeface="Tahoma" panose="020B0604030504040204" pitchFamily="34" charset="0"/>
                <a:ea typeface="Tahoma" panose="020B0604030504040204" pitchFamily="34" charset="0"/>
                <a:cs typeface="Tahoma" panose="020B0604030504040204" pitchFamily="34" charset="0"/>
              </a:rPr>
              <a:t>engine</a:t>
            </a:r>
            <a:r>
              <a:rPr lang="en-US" b="1" dirty="0">
                <a:latin typeface="Tahoma" panose="020B0604030504040204" pitchFamily="34" charset="0"/>
                <a:ea typeface="Tahoma" panose="020B0604030504040204" pitchFamily="34" charset="0"/>
                <a:cs typeface="Tahoma" panose="020B0604030504040204" pitchFamily="34" charset="0"/>
              </a:rPr>
              <a:t>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that drives our district giving</a:t>
            </a:r>
          </a:p>
        </p:txBody>
      </p:sp>
      <p:pic>
        <p:nvPicPr>
          <p:cNvPr id="4" name="Content Placeholder 8">
            <a:extLst>
              <a:ext uri="{FF2B5EF4-FFF2-40B4-BE49-F238E27FC236}">
                <a16:creationId xmlns:a16="http://schemas.microsoft.com/office/drawing/2014/main" id="{46259EDB-03FA-40BA-9429-A869B0713BC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193" b="15520"/>
          <a:stretch/>
        </p:blipFill>
        <p:spPr>
          <a:xfrm>
            <a:off x="1451579" y="1868130"/>
            <a:ext cx="8056215" cy="4281946"/>
          </a:xfrm>
          <a:prstGeom prst="rect">
            <a:avLst/>
          </a:prstGeom>
        </p:spPr>
      </p:pic>
      <p:sp>
        <p:nvSpPr>
          <p:cNvPr id="3" name="Arrow: Right 2">
            <a:extLst>
              <a:ext uri="{FF2B5EF4-FFF2-40B4-BE49-F238E27FC236}">
                <a16:creationId xmlns:a16="http://schemas.microsoft.com/office/drawing/2014/main" id="{AEA5699D-A302-470D-9D5C-9BB75CB0AAC1}"/>
              </a:ext>
            </a:extLst>
          </p:cNvPr>
          <p:cNvSpPr/>
          <p:nvPr/>
        </p:nvSpPr>
        <p:spPr>
          <a:xfrm>
            <a:off x="2684206" y="3607210"/>
            <a:ext cx="1130340" cy="750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ahoma" panose="020B0604030504040204" pitchFamily="34" charset="0"/>
                <a:ea typeface="Tahoma" panose="020B0604030504040204" pitchFamily="34" charset="0"/>
                <a:cs typeface="Tahoma" panose="020B0604030504040204" pitchFamily="34" charset="0"/>
              </a:rPr>
              <a:t>$100</a:t>
            </a:r>
          </a:p>
        </p:txBody>
      </p:sp>
      <p:sp>
        <p:nvSpPr>
          <p:cNvPr id="5" name="Arrow: Right 4">
            <a:extLst>
              <a:ext uri="{FF2B5EF4-FFF2-40B4-BE49-F238E27FC236}">
                <a16:creationId xmlns:a16="http://schemas.microsoft.com/office/drawing/2014/main" id="{080D9373-4EE2-4933-B65E-10AE5F4B6287}"/>
              </a:ext>
            </a:extLst>
          </p:cNvPr>
          <p:cNvSpPr/>
          <p:nvPr/>
        </p:nvSpPr>
        <p:spPr>
          <a:xfrm>
            <a:off x="4740693" y="3772734"/>
            <a:ext cx="738993" cy="602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ahoma" panose="020B0604030504040204" pitchFamily="34" charset="0"/>
                <a:ea typeface="Tahoma" panose="020B0604030504040204" pitchFamily="34" charset="0"/>
                <a:cs typeface="Tahoma" panose="020B0604030504040204" pitchFamily="34" charset="0"/>
              </a:rPr>
              <a:t>$100</a:t>
            </a:r>
          </a:p>
        </p:txBody>
      </p:sp>
      <p:sp>
        <p:nvSpPr>
          <p:cNvPr id="6" name="Arrow: Right 5">
            <a:extLst>
              <a:ext uri="{FF2B5EF4-FFF2-40B4-BE49-F238E27FC236}">
                <a16:creationId xmlns:a16="http://schemas.microsoft.com/office/drawing/2014/main" id="{582D0EB6-EC7B-4755-AF95-D1CA05731E83}"/>
              </a:ext>
            </a:extLst>
          </p:cNvPr>
          <p:cNvSpPr/>
          <p:nvPr/>
        </p:nvSpPr>
        <p:spPr>
          <a:xfrm>
            <a:off x="6101363" y="3916202"/>
            <a:ext cx="807371" cy="356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ahoma" panose="020B0604030504040204" pitchFamily="34" charset="0"/>
                <a:ea typeface="Tahoma" panose="020B0604030504040204" pitchFamily="34" charset="0"/>
                <a:cs typeface="Tahoma" panose="020B0604030504040204" pitchFamily="34" charset="0"/>
              </a:rPr>
              <a:t>$50</a:t>
            </a:r>
          </a:p>
        </p:txBody>
      </p:sp>
      <p:sp>
        <p:nvSpPr>
          <p:cNvPr id="7" name="Arrow: Right 6">
            <a:extLst>
              <a:ext uri="{FF2B5EF4-FFF2-40B4-BE49-F238E27FC236}">
                <a16:creationId xmlns:a16="http://schemas.microsoft.com/office/drawing/2014/main" id="{094B3A7A-E6D1-4787-ACE2-560E04C78454}"/>
              </a:ext>
            </a:extLst>
          </p:cNvPr>
          <p:cNvSpPr/>
          <p:nvPr/>
        </p:nvSpPr>
        <p:spPr>
          <a:xfrm>
            <a:off x="7788403" y="3896936"/>
            <a:ext cx="614209" cy="30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$47.50</a:t>
            </a:r>
          </a:p>
        </p:txBody>
      </p:sp>
      <p:sp>
        <p:nvSpPr>
          <p:cNvPr id="8" name="Arrow: Right 7">
            <a:extLst>
              <a:ext uri="{FF2B5EF4-FFF2-40B4-BE49-F238E27FC236}">
                <a16:creationId xmlns:a16="http://schemas.microsoft.com/office/drawing/2014/main" id="{E4E0A200-2DD1-4B53-955D-FB93E39C1861}"/>
              </a:ext>
            </a:extLst>
          </p:cNvPr>
          <p:cNvSpPr/>
          <p:nvPr/>
        </p:nvSpPr>
        <p:spPr>
          <a:xfrm rot="16200000">
            <a:off x="5609182" y="4904192"/>
            <a:ext cx="38345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 name="Flowchart: Alternate Process 9">
            <a:extLst>
              <a:ext uri="{FF2B5EF4-FFF2-40B4-BE49-F238E27FC236}">
                <a16:creationId xmlns:a16="http://schemas.microsoft.com/office/drawing/2014/main" id="{23BB23FD-7506-4391-AEA8-40B47E8D1FE4}"/>
              </a:ext>
            </a:extLst>
          </p:cNvPr>
          <p:cNvSpPr/>
          <p:nvPr/>
        </p:nvSpPr>
        <p:spPr>
          <a:xfrm>
            <a:off x="8480531" y="3017667"/>
            <a:ext cx="914400" cy="3539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Tahoma" panose="020B0604030504040204" pitchFamily="34" charset="0"/>
                <a:ea typeface="Tahoma" panose="020B0604030504040204" pitchFamily="34" charset="0"/>
                <a:cs typeface="Tahoma" panose="020B0604030504040204" pitchFamily="34" charset="0"/>
              </a:rPr>
              <a:t>$23.75</a:t>
            </a:r>
          </a:p>
          <a:p>
            <a:pPr algn="ctr"/>
            <a:r>
              <a:rPr lang="en-US" sz="1000" dirty="0">
                <a:latin typeface="Tahoma" panose="020B0604030504040204" pitchFamily="34" charset="0"/>
                <a:ea typeface="Tahoma" panose="020B0604030504040204" pitchFamily="34" charset="0"/>
                <a:cs typeface="Tahoma" panose="020B0604030504040204" pitchFamily="34" charset="0"/>
              </a:rPr>
              <a:t>Community</a:t>
            </a:r>
          </a:p>
        </p:txBody>
      </p:sp>
      <p:sp>
        <p:nvSpPr>
          <p:cNvPr id="11" name="Flowchart: Alternate Process 10">
            <a:extLst>
              <a:ext uri="{FF2B5EF4-FFF2-40B4-BE49-F238E27FC236}">
                <a16:creationId xmlns:a16="http://schemas.microsoft.com/office/drawing/2014/main" id="{105A55B9-F933-4459-8B08-7058B30C70C8}"/>
              </a:ext>
            </a:extLst>
          </p:cNvPr>
          <p:cNvSpPr/>
          <p:nvPr/>
        </p:nvSpPr>
        <p:spPr>
          <a:xfrm>
            <a:off x="8507476" y="5280183"/>
            <a:ext cx="914400" cy="38345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Tahoma" panose="020B0604030504040204" pitchFamily="34" charset="0"/>
                <a:ea typeface="Tahoma" panose="020B0604030504040204" pitchFamily="34" charset="0"/>
                <a:cs typeface="Tahoma" panose="020B0604030504040204" pitchFamily="34" charset="0"/>
              </a:rPr>
              <a:t>$23.75</a:t>
            </a:r>
          </a:p>
          <a:p>
            <a:pPr algn="ctr"/>
            <a:r>
              <a:rPr lang="en-US" sz="1000" dirty="0">
                <a:latin typeface="Tahoma" panose="020B0604030504040204" pitchFamily="34" charset="0"/>
                <a:ea typeface="Tahoma" panose="020B0604030504040204" pitchFamily="34" charset="0"/>
                <a:cs typeface="Tahoma" panose="020B0604030504040204" pitchFamily="34" charset="0"/>
              </a:rPr>
              <a:t>Global</a:t>
            </a:r>
          </a:p>
        </p:txBody>
      </p:sp>
      <p:sp>
        <p:nvSpPr>
          <p:cNvPr id="12" name="Flowchart: Alternate Process 11">
            <a:extLst>
              <a:ext uri="{FF2B5EF4-FFF2-40B4-BE49-F238E27FC236}">
                <a16:creationId xmlns:a16="http://schemas.microsoft.com/office/drawing/2014/main" id="{73819C0A-09AC-41C7-9727-4A1B517571F3}"/>
              </a:ext>
            </a:extLst>
          </p:cNvPr>
          <p:cNvSpPr/>
          <p:nvPr/>
        </p:nvSpPr>
        <p:spPr>
          <a:xfrm>
            <a:off x="7080270" y="5347361"/>
            <a:ext cx="855404" cy="19244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80% Match</a:t>
            </a:r>
          </a:p>
        </p:txBody>
      </p:sp>
      <p:sp>
        <p:nvSpPr>
          <p:cNvPr id="13" name="Rectangle: Rounded Corners 12">
            <a:extLst>
              <a:ext uri="{FF2B5EF4-FFF2-40B4-BE49-F238E27FC236}">
                <a16:creationId xmlns:a16="http://schemas.microsoft.com/office/drawing/2014/main" id="{AD4E30BA-F1A9-4742-A995-245ACCD4920D}"/>
              </a:ext>
            </a:extLst>
          </p:cNvPr>
          <p:cNvSpPr/>
          <p:nvPr/>
        </p:nvSpPr>
        <p:spPr>
          <a:xfrm>
            <a:off x="6797315" y="2532292"/>
            <a:ext cx="1298192" cy="309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Tahoma" panose="020B0604030504040204" pitchFamily="34" charset="0"/>
                <a:ea typeface="Tahoma" panose="020B0604030504040204" pitchFamily="34" charset="0"/>
                <a:cs typeface="Tahoma" panose="020B0604030504040204" pitchFamily="34" charset="0"/>
              </a:rPr>
              <a:t>2.5% taken off top for Administrative costs</a:t>
            </a:r>
          </a:p>
        </p:txBody>
      </p:sp>
      <p:sp>
        <p:nvSpPr>
          <p:cNvPr id="14" name="Flowchart: Alternate Process 13">
            <a:extLst>
              <a:ext uri="{FF2B5EF4-FFF2-40B4-BE49-F238E27FC236}">
                <a16:creationId xmlns:a16="http://schemas.microsoft.com/office/drawing/2014/main" id="{39F6869B-69E6-42CC-9AA0-856DBB811857}"/>
              </a:ext>
            </a:extLst>
          </p:cNvPr>
          <p:cNvSpPr/>
          <p:nvPr/>
        </p:nvSpPr>
        <p:spPr>
          <a:xfrm>
            <a:off x="6772300" y="5769093"/>
            <a:ext cx="1348222" cy="2815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Tahoma" panose="020B0604030504040204" pitchFamily="34" charset="0"/>
                <a:ea typeface="Tahoma" panose="020B0604030504040204" pitchFamily="34" charset="0"/>
                <a:cs typeface="Tahoma" panose="020B0604030504040204" pitchFamily="34" charset="0"/>
              </a:rPr>
              <a:t>2.5% taken off top for Administrative costs</a:t>
            </a:r>
          </a:p>
        </p:txBody>
      </p:sp>
      <p:cxnSp>
        <p:nvCxnSpPr>
          <p:cNvPr id="16" name="Straight Arrow Connector 15">
            <a:extLst>
              <a:ext uri="{FF2B5EF4-FFF2-40B4-BE49-F238E27FC236}">
                <a16:creationId xmlns:a16="http://schemas.microsoft.com/office/drawing/2014/main" id="{71AAA55C-1C3E-4352-B4CD-86B0CD6FDC80}"/>
              </a:ext>
            </a:extLst>
          </p:cNvPr>
          <p:cNvCxnSpPr>
            <a:cxnSpLocks/>
          </p:cNvCxnSpPr>
          <p:nvPr/>
        </p:nvCxnSpPr>
        <p:spPr>
          <a:xfrm flipV="1">
            <a:off x="7403691" y="2851177"/>
            <a:ext cx="0" cy="35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CCEE6BA-4014-44A6-AD48-8E637CCF08AA}"/>
              </a:ext>
            </a:extLst>
          </p:cNvPr>
          <p:cNvCxnSpPr>
            <a:cxnSpLocks/>
          </p:cNvCxnSpPr>
          <p:nvPr/>
        </p:nvCxnSpPr>
        <p:spPr>
          <a:xfrm>
            <a:off x="6908735" y="5634504"/>
            <a:ext cx="0" cy="114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Arrow: Right 34">
            <a:extLst>
              <a:ext uri="{FF2B5EF4-FFF2-40B4-BE49-F238E27FC236}">
                <a16:creationId xmlns:a16="http://schemas.microsoft.com/office/drawing/2014/main" id="{4C3EB59C-B5CC-4624-A500-AD4372F15045}"/>
              </a:ext>
            </a:extLst>
          </p:cNvPr>
          <p:cNvSpPr/>
          <p:nvPr/>
        </p:nvSpPr>
        <p:spPr>
          <a:xfrm>
            <a:off x="6101363" y="4609099"/>
            <a:ext cx="807371" cy="356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050" dirty="0">
                <a:latin typeface="Tahoma" panose="020B0604030504040204" pitchFamily="34" charset="0"/>
                <a:ea typeface="Tahoma" panose="020B0604030504040204" pitchFamily="34" charset="0"/>
                <a:cs typeface="Tahoma" panose="020B0604030504040204" pitchFamily="34" charset="0"/>
              </a:rPr>
              <a:t>$50</a:t>
            </a:r>
          </a:p>
          <a:p>
            <a:pPr algn="ctr"/>
            <a:endParaRPr lang="en-US" dirty="0"/>
          </a:p>
        </p:txBody>
      </p:sp>
      <p:sp>
        <p:nvSpPr>
          <p:cNvPr id="38" name="Oval 37">
            <a:extLst>
              <a:ext uri="{FF2B5EF4-FFF2-40B4-BE49-F238E27FC236}">
                <a16:creationId xmlns:a16="http://schemas.microsoft.com/office/drawing/2014/main" id="{B4413B13-F219-41B0-A989-72ACEA841489}"/>
              </a:ext>
            </a:extLst>
          </p:cNvPr>
          <p:cNvSpPr/>
          <p:nvPr/>
        </p:nvSpPr>
        <p:spPr>
          <a:xfrm>
            <a:off x="3580020" y="3104930"/>
            <a:ext cx="1075742" cy="4744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Tahoma" panose="020B0604030504040204" pitchFamily="34" charset="0"/>
                <a:ea typeface="Tahoma" panose="020B0604030504040204" pitchFamily="34" charset="0"/>
                <a:cs typeface="Tahoma" panose="020B0604030504040204" pitchFamily="34" charset="0"/>
              </a:rPr>
              <a:t>TRF Holds for </a:t>
            </a:r>
          </a:p>
          <a:p>
            <a:pPr algn="ctr"/>
            <a:r>
              <a:rPr lang="en-US" sz="1100" dirty="0">
                <a:latin typeface="Tahoma" panose="020B0604030504040204" pitchFamily="34" charset="0"/>
                <a:ea typeface="Tahoma" panose="020B0604030504040204" pitchFamily="34" charset="0"/>
                <a:cs typeface="Tahoma" panose="020B0604030504040204" pitchFamily="34" charset="0"/>
              </a:rPr>
              <a:t>3 yrs.</a:t>
            </a:r>
          </a:p>
        </p:txBody>
      </p:sp>
      <p:sp>
        <p:nvSpPr>
          <p:cNvPr id="17" name="Flowchart: Alternate Process 16">
            <a:extLst>
              <a:ext uri="{FF2B5EF4-FFF2-40B4-BE49-F238E27FC236}">
                <a16:creationId xmlns:a16="http://schemas.microsoft.com/office/drawing/2014/main" id="{A44C4F16-3859-4AE6-AC78-1266696AD198}"/>
              </a:ext>
            </a:extLst>
          </p:cNvPr>
          <p:cNvSpPr/>
          <p:nvPr/>
        </p:nvSpPr>
        <p:spPr>
          <a:xfrm>
            <a:off x="9942601" y="5106438"/>
            <a:ext cx="1470974"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Tahoma" panose="020B0604030504040204" pitchFamily="34" charset="0"/>
                <a:ea typeface="Tahoma" panose="020B0604030504040204" pitchFamily="34" charset="0"/>
                <a:cs typeface="Tahoma" panose="020B0604030504040204" pitchFamily="34" charset="0"/>
              </a:rPr>
              <a:t>(E.g. $78 K)</a:t>
            </a:r>
          </a:p>
          <a:p>
            <a:pPr algn="ctr"/>
            <a:r>
              <a:rPr lang="en-US" sz="1000" dirty="0">
                <a:latin typeface="Tahoma" panose="020B0604030504040204" pitchFamily="34" charset="0"/>
                <a:ea typeface="Tahoma" panose="020B0604030504040204" pitchFamily="34" charset="0"/>
                <a:cs typeface="Tahoma" panose="020B0604030504040204" pitchFamily="34" charset="0"/>
              </a:rPr>
              <a:t>Total Global + GG match</a:t>
            </a:r>
          </a:p>
          <a:p>
            <a:pPr algn="ctr"/>
            <a:r>
              <a:rPr lang="en-US" sz="1000" dirty="0">
                <a:latin typeface="Tahoma" panose="020B0604030504040204" pitchFamily="34" charset="0"/>
                <a:ea typeface="Tahoma" panose="020B0604030504040204" pitchFamily="34" charset="0"/>
                <a:cs typeface="Tahoma" panose="020B0604030504040204" pitchFamily="34" charset="0"/>
              </a:rPr>
              <a:t> $140 K </a:t>
            </a:r>
          </a:p>
        </p:txBody>
      </p:sp>
      <p:sp>
        <p:nvSpPr>
          <p:cNvPr id="33" name="Arrow: Left-Right 32">
            <a:extLst>
              <a:ext uri="{FF2B5EF4-FFF2-40B4-BE49-F238E27FC236}">
                <a16:creationId xmlns:a16="http://schemas.microsoft.com/office/drawing/2014/main" id="{897760BA-35A5-4649-887C-96F6C08D01F4}"/>
              </a:ext>
            </a:extLst>
          </p:cNvPr>
          <p:cNvSpPr/>
          <p:nvPr/>
        </p:nvSpPr>
        <p:spPr>
          <a:xfrm>
            <a:off x="7982914" y="5280184"/>
            <a:ext cx="468073" cy="3834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row: Right 33">
            <a:extLst>
              <a:ext uri="{FF2B5EF4-FFF2-40B4-BE49-F238E27FC236}">
                <a16:creationId xmlns:a16="http://schemas.microsoft.com/office/drawing/2014/main" id="{AFF35E6B-D448-40B8-A7A4-CAA76B6EA4AD}"/>
              </a:ext>
            </a:extLst>
          </p:cNvPr>
          <p:cNvSpPr/>
          <p:nvPr/>
        </p:nvSpPr>
        <p:spPr>
          <a:xfrm>
            <a:off x="9456115" y="5312642"/>
            <a:ext cx="463226" cy="26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Right 35">
            <a:extLst>
              <a:ext uri="{FF2B5EF4-FFF2-40B4-BE49-F238E27FC236}">
                <a16:creationId xmlns:a16="http://schemas.microsoft.com/office/drawing/2014/main" id="{79F78AE9-544B-4C4B-B9B2-AB4577D9836E}"/>
              </a:ext>
            </a:extLst>
          </p:cNvPr>
          <p:cNvSpPr/>
          <p:nvPr/>
        </p:nvSpPr>
        <p:spPr>
          <a:xfrm>
            <a:off x="9421876" y="3046374"/>
            <a:ext cx="499802" cy="26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Alternate Process 36">
            <a:extLst>
              <a:ext uri="{FF2B5EF4-FFF2-40B4-BE49-F238E27FC236}">
                <a16:creationId xmlns:a16="http://schemas.microsoft.com/office/drawing/2014/main" id="{44F74260-C81A-4805-BCC5-0553BCAC0C10}"/>
              </a:ext>
            </a:extLst>
          </p:cNvPr>
          <p:cNvSpPr/>
          <p:nvPr/>
        </p:nvSpPr>
        <p:spPr>
          <a:xfrm>
            <a:off x="9961627" y="2870993"/>
            <a:ext cx="1470974"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Tahoma" panose="020B0604030504040204" pitchFamily="34" charset="0"/>
                <a:ea typeface="Tahoma" panose="020B0604030504040204" pitchFamily="34" charset="0"/>
                <a:cs typeface="Tahoma" panose="020B0604030504040204" pitchFamily="34" charset="0"/>
              </a:rPr>
              <a:t>(E.g. $78 K)</a:t>
            </a:r>
          </a:p>
          <a:p>
            <a:pPr algn="ctr"/>
            <a:r>
              <a:rPr lang="en-US" sz="900" dirty="0">
                <a:latin typeface="Tahoma" panose="020B0604030504040204" pitchFamily="34" charset="0"/>
                <a:ea typeface="Tahoma" panose="020B0604030504040204" pitchFamily="34" charset="0"/>
                <a:cs typeface="Tahoma" panose="020B0604030504040204" pitchFamily="34" charset="0"/>
              </a:rPr>
              <a:t>Total Community + club match</a:t>
            </a:r>
          </a:p>
          <a:p>
            <a:pPr algn="ctr"/>
            <a:r>
              <a:rPr lang="en-US" sz="900" dirty="0">
                <a:latin typeface="Tahoma" panose="020B0604030504040204" pitchFamily="34" charset="0"/>
                <a:ea typeface="Tahoma" panose="020B0604030504040204" pitchFamily="34" charset="0"/>
                <a:cs typeface="Tahoma" panose="020B0604030504040204" pitchFamily="34" charset="0"/>
              </a:rPr>
              <a:t>$156 K</a:t>
            </a:r>
          </a:p>
        </p:txBody>
      </p:sp>
      <p:cxnSp>
        <p:nvCxnSpPr>
          <p:cNvPr id="40" name="Straight Arrow Connector 39">
            <a:extLst>
              <a:ext uri="{FF2B5EF4-FFF2-40B4-BE49-F238E27FC236}">
                <a16:creationId xmlns:a16="http://schemas.microsoft.com/office/drawing/2014/main" id="{69BF9327-DEC7-4F44-BF3E-625658F12293}"/>
              </a:ext>
            </a:extLst>
          </p:cNvPr>
          <p:cNvCxnSpPr>
            <a:cxnSpLocks/>
            <a:stCxn id="7" idx="3"/>
          </p:cNvCxnSpPr>
          <p:nvPr/>
        </p:nvCxnSpPr>
        <p:spPr>
          <a:xfrm flipV="1">
            <a:off x="8402612" y="3403329"/>
            <a:ext cx="155839" cy="648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189A68B-D010-41AF-93AD-C1629A3ABC71}"/>
              </a:ext>
            </a:extLst>
          </p:cNvPr>
          <p:cNvCxnSpPr>
            <a:cxnSpLocks/>
            <a:stCxn id="7" idx="3"/>
          </p:cNvCxnSpPr>
          <p:nvPr/>
        </p:nvCxnSpPr>
        <p:spPr>
          <a:xfrm>
            <a:off x="8402612" y="4051881"/>
            <a:ext cx="155839" cy="1209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Star: 6 Points 14">
            <a:extLst>
              <a:ext uri="{FF2B5EF4-FFF2-40B4-BE49-F238E27FC236}">
                <a16:creationId xmlns:a16="http://schemas.microsoft.com/office/drawing/2014/main" id="{7447B4EB-CA1F-4C7C-B263-67F8BAC8CA41}"/>
              </a:ext>
            </a:extLst>
          </p:cNvPr>
          <p:cNvSpPr/>
          <p:nvPr/>
        </p:nvSpPr>
        <p:spPr>
          <a:xfrm>
            <a:off x="10595661" y="3607211"/>
            <a:ext cx="1527513" cy="135807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ahoma" panose="020B0604030504040204" pitchFamily="34" charset="0"/>
                <a:ea typeface="Tahoma" panose="020B0604030504040204" pitchFamily="34" charset="0"/>
                <a:cs typeface="Tahoma" panose="020B0604030504040204" pitchFamily="34" charset="0"/>
              </a:rPr>
              <a:t>Your investment  just turned into $296K </a:t>
            </a:r>
          </a:p>
        </p:txBody>
      </p:sp>
    </p:spTree>
    <p:extLst>
      <p:ext uri="{BB962C8B-B14F-4D97-AF65-F5344CB8AC3E}">
        <p14:creationId xmlns:p14="http://schemas.microsoft.com/office/powerpoint/2010/main" val="250378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1F24-45E5-418B-B8FF-13291B61C5B3}"/>
              </a:ext>
            </a:extLst>
          </p:cNvPr>
          <p:cNvSpPr>
            <a:spLocks noGrp="1"/>
          </p:cNvSpPr>
          <p:nvPr>
            <p:ph type="title"/>
          </p:nvPr>
        </p:nvSpPr>
        <p:spPr>
          <a:xfrm>
            <a:off x="1451579" y="403123"/>
            <a:ext cx="9603275" cy="1450631"/>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District Designated Funds (DDF)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Grant Criteria  “10”</a:t>
            </a:r>
            <a:br>
              <a:rPr lang="en-US" b="1"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Memorandum of Understanding (MOU)</a:t>
            </a:r>
          </a:p>
        </p:txBody>
      </p:sp>
      <p:sp>
        <p:nvSpPr>
          <p:cNvPr id="3" name="Content Placeholder 2">
            <a:extLst>
              <a:ext uri="{FF2B5EF4-FFF2-40B4-BE49-F238E27FC236}">
                <a16:creationId xmlns:a16="http://schemas.microsoft.com/office/drawing/2014/main" id="{2F9EA844-F369-427E-894D-073D2B7DCEED}"/>
              </a:ext>
            </a:extLst>
          </p:cNvPr>
          <p:cNvSpPr>
            <a:spLocks noGrp="1"/>
          </p:cNvSpPr>
          <p:nvPr>
            <p:ph idx="1"/>
          </p:nvPr>
        </p:nvSpPr>
        <p:spPr>
          <a:xfrm>
            <a:off x="1019331" y="2015732"/>
            <a:ext cx="10463135" cy="3834462"/>
          </a:xfrm>
        </p:spPr>
        <p:txBody>
          <a:bodyPr>
            <a:normAutofit fontScale="55000" lnSpcReduction="20000"/>
          </a:bodyPr>
          <a:lstStyle/>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	1. The Club President-Elect and Club TRF Chair are </a:t>
            </a:r>
            <a:r>
              <a:rPr lang="en-US" sz="2000" dirty="0">
                <a:highlight>
                  <a:srgbClr val="FFFF00"/>
                </a:highlight>
                <a:latin typeface="Tahoma" panose="020B0604030504040204" pitchFamily="34" charset="0"/>
                <a:ea typeface="Tahoma" panose="020B0604030504040204" pitchFamily="34" charset="0"/>
                <a:cs typeface="Tahoma" panose="020B0604030504040204" pitchFamily="34" charset="0"/>
              </a:rPr>
              <a:t>required</a:t>
            </a:r>
            <a:r>
              <a:rPr lang="en-US" sz="2000" dirty="0">
                <a:latin typeface="Tahoma" panose="020B0604030504040204" pitchFamily="34" charset="0"/>
                <a:ea typeface="Tahoma" panose="020B0604030504040204" pitchFamily="34" charset="0"/>
                <a:cs typeface="Tahoma" panose="020B0604030504040204" pitchFamily="34" charset="0"/>
              </a:rPr>
              <a:t> to attend annual DACdb Grants Module training Parts II,</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    	III, and IV of the DRFC Learning Series, prior to March 01, 2021.</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	2. The Club President-Elect and club Foundation Chair are </a:t>
            </a:r>
            <a:r>
              <a:rPr lang="en-US" sz="2000" dirty="0">
                <a:highlight>
                  <a:srgbClr val="FFFF00"/>
                </a:highlight>
                <a:latin typeface="Tahoma" panose="020B0604030504040204" pitchFamily="34" charset="0"/>
                <a:ea typeface="Tahoma" panose="020B0604030504040204" pitchFamily="34" charset="0"/>
                <a:cs typeface="Tahoma" panose="020B0604030504040204" pitchFamily="34" charset="0"/>
              </a:rPr>
              <a:t>required</a:t>
            </a:r>
            <a:r>
              <a:rPr lang="en-US" sz="2000" dirty="0">
                <a:latin typeface="Tahoma" panose="020B0604030504040204" pitchFamily="34" charset="0"/>
                <a:ea typeface="Tahoma" panose="020B0604030504040204" pitchFamily="34" charset="0"/>
                <a:cs typeface="Tahoma" panose="020B0604030504040204" pitchFamily="34" charset="0"/>
              </a:rPr>
              <a:t> to be MOU certified (President &amp; Club TRF Chair).</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	3. The District and Club Data Base (</a:t>
            </a:r>
            <a:r>
              <a:rPr lang="en-US" sz="2000" b="1" dirty="0">
                <a:highlight>
                  <a:srgbClr val="FFFF00"/>
                </a:highlight>
                <a:latin typeface="Tahoma" panose="020B0604030504040204" pitchFamily="34" charset="0"/>
                <a:ea typeface="Tahoma" panose="020B0604030504040204" pitchFamily="34" charset="0"/>
                <a:cs typeface="Tahoma" panose="020B0604030504040204" pitchFamily="34" charset="0"/>
              </a:rPr>
              <a:t>DACdb</a:t>
            </a:r>
            <a:r>
              <a:rPr lang="en-US" sz="2000" dirty="0">
                <a:latin typeface="Tahoma" panose="020B0604030504040204" pitchFamily="34" charset="0"/>
                <a:ea typeface="Tahoma" panose="020B0604030504040204" pitchFamily="34" charset="0"/>
                <a:cs typeface="Tahoma" panose="020B0604030504040204" pitchFamily="34" charset="0"/>
              </a:rPr>
              <a:t>) is </a:t>
            </a:r>
            <a:r>
              <a:rPr lang="en-US" sz="2000" dirty="0">
                <a:highlight>
                  <a:srgbClr val="FFFF00"/>
                </a:highlight>
                <a:latin typeface="Tahoma" panose="020B0604030504040204" pitchFamily="34" charset="0"/>
                <a:ea typeface="Tahoma" panose="020B0604030504040204" pitchFamily="34" charset="0"/>
                <a:cs typeface="Tahoma" panose="020B0604030504040204" pitchFamily="34" charset="0"/>
              </a:rPr>
              <a:t>required</a:t>
            </a:r>
            <a:r>
              <a:rPr lang="en-US" sz="2000" dirty="0">
                <a:latin typeface="Tahoma" panose="020B0604030504040204" pitchFamily="34" charset="0"/>
                <a:ea typeface="Tahoma" panose="020B0604030504040204" pitchFamily="34" charset="0"/>
                <a:cs typeface="Tahoma" panose="020B0604030504040204" pitchFamily="34" charset="0"/>
              </a:rPr>
              <a:t>  to submit and manage a district grant, no exceptions.</a:t>
            </a:r>
          </a:p>
          <a:p>
            <a:pPr>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4. </a:t>
            </a:r>
            <a:r>
              <a:rPr lang="en-US" sz="2000" dirty="0">
                <a:highlight>
                  <a:srgbClr val="FFFF00"/>
                </a:highlight>
                <a:latin typeface="Tahoma" panose="020B0604030504040204" pitchFamily="34" charset="0"/>
                <a:ea typeface="Tahoma" panose="020B0604030504040204" pitchFamily="34" charset="0"/>
                <a:cs typeface="Tahoma" panose="020B0604030504040204" pitchFamily="34" charset="0"/>
              </a:rPr>
              <a:t>$120 </a:t>
            </a:r>
            <a:r>
              <a:rPr lang="en-US" sz="2000" dirty="0">
                <a:latin typeface="Tahoma" panose="020B0604030504040204" pitchFamily="34" charset="0"/>
                <a:ea typeface="Tahoma" panose="020B0604030504040204" pitchFamily="34" charset="0"/>
                <a:cs typeface="Tahoma" panose="020B0604030504040204" pitchFamily="34" charset="0"/>
              </a:rPr>
              <a:t>per capita minimum of club </a:t>
            </a:r>
            <a:r>
              <a:rPr lang="en-US" dirty="0">
                <a:latin typeface="Tahoma" panose="020B0604030504040204" pitchFamily="34" charset="0"/>
                <a:ea typeface="Tahoma" panose="020B0604030504040204" pitchFamily="34" charset="0"/>
                <a:cs typeface="Tahoma" panose="020B0604030504040204" pitchFamily="34" charset="0"/>
              </a:rPr>
              <a:t>m</a:t>
            </a:r>
            <a:r>
              <a:rPr lang="en-US" sz="2000" dirty="0">
                <a:latin typeface="Tahoma" panose="020B0604030504040204" pitchFamily="34" charset="0"/>
                <a:ea typeface="Tahoma" panose="020B0604030504040204" pitchFamily="34" charset="0"/>
                <a:cs typeface="Tahoma" panose="020B0604030504040204" pitchFamily="34" charset="0"/>
              </a:rPr>
              <a:t>embership total giving to the Annual Fund.</a:t>
            </a:r>
          </a:p>
          <a:p>
            <a:pPr>
              <a:buFont typeface="Wingdings" panose="05000000000000000000" pitchFamily="2" charset="2"/>
              <a:buChar char="Ø"/>
            </a:pPr>
            <a:r>
              <a:rPr lang="en-US" b="0" i="0" dirty="0">
                <a:effectLst/>
                <a:latin typeface="Tahoma" panose="020B0604030504040204" pitchFamily="34" charset="0"/>
                <a:ea typeface="Tahoma" panose="020B0604030504040204" pitchFamily="34" charset="0"/>
                <a:cs typeface="Tahoma" panose="020B0604030504040204" pitchFamily="34" charset="0"/>
              </a:rPr>
              <a:t>5. </a:t>
            </a:r>
            <a:r>
              <a:rPr lang="en-US" dirty="0">
                <a:highlight>
                  <a:srgbClr val="FFFF00"/>
                </a:highlight>
                <a:latin typeface="Tahoma" panose="020B0604030504040204" pitchFamily="34" charset="0"/>
                <a:ea typeface="Tahoma" panose="020B0604030504040204" pitchFamily="34" charset="0"/>
                <a:cs typeface="Tahoma" panose="020B0604030504040204" pitchFamily="34" charset="0"/>
              </a:rPr>
              <a:t>5</a:t>
            </a:r>
            <a:r>
              <a:rPr lang="en-US" b="0" i="0" dirty="0">
                <a:effectLst/>
                <a:highlight>
                  <a:srgbClr val="FFFF00"/>
                </a:highlight>
                <a:latin typeface="Tahoma" panose="020B0604030504040204" pitchFamily="34" charset="0"/>
                <a:ea typeface="Tahoma" panose="020B0604030504040204" pitchFamily="34" charset="0"/>
                <a:cs typeface="Tahoma" panose="020B0604030504040204" pitchFamily="34" charset="0"/>
              </a:rPr>
              <a:t>0%</a:t>
            </a:r>
            <a:r>
              <a:rPr lang="en-US" b="0" i="0" dirty="0">
                <a:effectLst/>
                <a:latin typeface="Tahoma" panose="020B0604030504040204" pitchFamily="34" charset="0"/>
                <a:ea typeface="Tahoma" panose="020B0604030504040204" pitchFamily="34" charset="0"/>
                <a:cs typeface="Tahoma" panose="020B0604030504040204" pitchFamily="34" charset="0"/>
              </a:rPr>
              <a:t> of club members contribute </a:t>
            </a:r>
            <a:r>
              <a:rPr lang="en-US" b="0" i="0" dirty="0">
                <a:effectLst/>
                <a:highlight>
                  <a:srgbClr val="FFFF00"/>
                </a:highlight>
                <a:latin typeface="Tahoma" panose="020B0604030504040204" pitchFamily="34" charset="0"/>
                <a:ea typeface="Tahoma" panose="020B0604030504040204" pitchFamily="34" charset="0"/>
                <a:cs typeface="Tahoma" panose="020B0604030504040204" pitchFamily="34" charset="0"/>
              </a:rPr>
              <a:t>$25 </a:t>
            </a:r>
            <a:r>
              <a:rPr lang="en-US" b="0" i="0" dirty="0">
                <a:effectLst/>
                <a:latin typeface="Tahoma" panose="020B0604030504040204" pitchFamily="34" charset="0"/>
                <a:ea typeface="Tahoma" panose="020B0604030504040204" pitchFamily="34" charset="0"/>
                <a:cs typeface="Tahoma" panose="020B0604030504040204" pitchFamily="34" charset="0"/>
              </a:rPr>
              <a:t>to the Annual Fund. </a:t>
            </a:r>
          </a:p>
          <a:p>
            <a:pPr>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6. </a:t>
            </a:r>
            <a:r>
              <a:rPr lang="en-US" sz="2000" dirty="0">
                <a:highlight>
                  <a:srgbClr val="FFFF00"/>
                </a:highlight>
                <a:latin typeface="Tahoma" panose="020B0604030504040204" pitchFamily="34" charset="0"/>
                <a:ea typeface="Tahoma" panose="020B0604030504040204" pitchFamily="34" charset="0"/>
                <a:cs typeface="Tahoma" panose="020B0604030504040204" pitchFamily="34" charset="0"/>
              </a:rPr>
              <a:t>50%</a:t>
            </a:r>
            <a:r>
              <a:rPr lang="en-US" sz="2000" dirty="0">
                <a:latin typeface="Tahoma" panose="020B0604030504040204" pitchFamily="34" charset="0"/>
                <a:ea typeface="Tahoma" panose="020B0604030504040204" pitchFamily="34" charset="0"/>
                <a:cs typeface="Tahoma" panose="020B0604030504040204" pitchFamily="34" charset="0"/>
              </a:rPr>
              <a:t> of club members are a Paul Harris Fellow. </a:t>
            </a:r>
          </a:p>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7. </a:t>
            </a:r>
            <a:r>
              <a:rPr lang="en-US" dirty="0">
                <a:highlight>
                  <a:srgbClr val="FFFF00"/>
                </a:highlight>
                <a:latin typeface="Tahoma" panose="020B0604030504040204" pitchFamily="34" charset="0"/>
                <a:ea typeface="Tahoma" panose="020B0604030504040204" pitchFamily="34" charset="0"/>
                <a:cs typeface="Tahoma" panose="020B0604030504040204" pitchFamily="34" charset="0"/>
              </a:rPr>
              <a:t>$5,000 </a:t>
            </a:r>
            <a:r>
              <a:rPr lang="en-US" dirty="0">
                <a:latin typeface="Tahoma" panose="020B0604030504040204" pitchFamily="34" charset="0"/>
                <a:ea typeface="Tahoma" panose="020B0604030504040204" pitchFamily="34" charset="0"/>
                <a:cs typeface="Tahoma" panose="020B0604030504040204" pitchFamily="34" charset="0"/>
              </a:rPr>
              <a:t>maximum DDF Match per eligible club</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8.  </a:t>
            </a:r>
            <a:r>
              <a:rPr lang="en-US" dirty="0">
                <a:highlight>
                  <a:srgbClr val="FFFF00"/>
                </a:highlight>
                <a:latin typeface="Tahoma" panose="020B0604030504040204" pitchFamily="34" charset="0"/>
                <a:ea typeface="Tahoma" panose="020B0604030504040204" pitchFamily="34" charset="0"/>
                <a:cs typeface="Tahoma" panose="020B0604030504040204" pitchFamily="34" charset="0"/>
              </a:rPr>
              <a:t>15%</a:t>
            </a:r>
            <a:r>
              <a:rPr lang="en-US" dirty="0">
                <a:latin typeface="Tahoma" panose="020B0604030504040204" pitchFamily="34" charset="0"/>
                <a:ea typeface="Tahoma" panose="020B0604030504040204" pitchFamily="34" charset="0"/>
                <a:cs typeface="Tahoma" panose="020B0604030504040204" pitchFamily="34" charset="0"/>
              </a:rPr>
              <a:t> is the maximum grant award to any one club of the total District DDF community Grant fund.</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9. District community grant projects are </a:t>
            </a:r>
            <a:r>
              <a:rPr lang="en-US" dirty="0">
                <a:highlight>
                  <a:srgbClr val="FFFF00"/>
                </a:highlight>
                <a:latin typeface="Tahoma" panose="020B0604030504040204" pitchFamily="34" charset="0"/>
                <a:ea typeface="Tahoma" panose="020B0604030504040204" pitchFamily="34" charset="0"/>
                <a:cs typeface="Tahoma" panose="020B0604030504040204" pitchFamily="34" charset="0"/>
              </a:rPr>
              <a:t>required</a:t>
            </a:r>
            <a:r>
              <a:rPr lang="en-US" dirty="0">
                <a:latin typeface="Tahoma" panose="020B0604030504040204" pitchFamily="34" charset="0"/>
                <a:ea typeface="Tahoma" panose="020B0604030504040204" pitchFamily="34" charset="0"/>
                <a:cs typeface="Tahoma" panose="020B0604030504040204" pitchFamily="34" charset="0"/>
              </a:rPr>
              <a:t> to be complete, submitted and approved “Final Report” by the DRFC no later</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than May 30, 2022.</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10. Ensure that all grant activities are in accordance with local laws.</a:t>
            </a:r>
          </a:p>
          <a:p>
            <a:pPr marL="0" indent="0">
              <a:buNone/>
            </a:pPr>
            <a:r>
              <a:rPr lang="en-US" sz="2000" dirty="0">
                <a:highlight>
                  <a:srgbClr val="FFFF00"/>
                </a:highlight>
                <a:latin typeface="Tahoma" panose="020B0604030504040204" pitchFamily="34" charset="0"/>
                <a:ea typeface="Tahoma" panose="020B0604030504040204" pitchFamily="34" charset="0"/>
                <a:cs typeface="Tahoma" panose="020B0604030504040204" pitchFamily="34" charset="0"/>
              </a:rPr>
              <a:t>FINAL: February 17, 2021 1500 hrs.</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425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F43D1-54C0-49E5-9438-E64B52449102}"/>
              </a:ext>
            </a:extLst>
          </p:cNvPr>
          <p:cNvSpPr>
            <a:spLocks noGrp="1"/>
          </p:cNvSpPr>
          <p:nvPr>
            <p:ph type="ctrTitle"/>
          </p:nvPr>
        </p:nvSpPr>
        <p:spPr>
          <a:xfrm>
            <a:off x="1140542" y="291023"/>
            <a:ext cx="9914310" cy="1890666"/>
          </a:xfrm>
        </p:spPr>
        <p:txBody>
          <a:bodyPr>
            <a:normAutofit fontScale="90000"/>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The Rotary Foundation</a:t>
            </a:r>
            <a:br>
              <a:rPr lang="en-US" sz="4800" b="1" dirty="0">
                <a:latin typeface="Tahoma" panose="020B0604030504040204" pitchFamily="34" charset="0"/>
                <a:ea typeface="Tahoma" panose="020B0604030504040204" pitchFamily="34" charset="0"/>
                <a:cs typeface="Tahoma" panose="020B0604030504040204" pitchFamily="34" charset="0"/>
              </a:rPr>
            </a:br>
            <a:r>
              <a:rPr lang="en-US" sz="2200" b="1" dirty="0">
                <a:latin typeface="Tahoma" panose="020B0604030504040204" pitchFamily="34" charset="0"/>
                <a:ea typeface="Tahoma" panose="020B0604030504040204" pitchFamily="34" charset="0"/>
                <a:cs typeface="Tahoma" panose="020B0604030504040204" pitchFamily="34" charset="0"/>
              </a:rPr>
              <a:t>District 7620</a:t>
            </a:r>
            <a:br>
              <a:rPr lang="en-US" sz="2200" b="1" dirty="0">
                <a:latin typeface="Tahoma" panose="020B0604030504040204" pitchFamily="34" charset="0"/>
                <a:ea typeface="Tahoma" panose="020B0604030504040204" pitchFamily="34" charset="0"/>
                <a:cs typeface="Tahoma" panose="020B0604030504040204" pitchFamily="34" charset="0"/>
              </a:rPr>
            </a:br>
            <a:r>
              <a:rPr lang="en-US" sz="2200" b="1" dirty="0">
                <a:latin typeface="Tahoma" panose="020B0604030504040204" pitchFamily="34" charset="0"/>
                <a:ea typeface="Tahoma" panose="020B0604030504040204" pitchFamily="34" charset="0"/>
                <a:cs typeface="Tahoma" panose="020B0604030504040204" pitchFamily="34" charset="0"/>
              </a:rPr>
              <a:t>Learning Series for 2021-2022</a:t>
            </a:r>
            <a:br>
              <a:rPr lang="en-US" sz="2200" b="1" dirty="0">
                <a:latin typeface="Tahoma" panose="020B0604030504040204" pitchFamily="34" charset="0"/>
                <a:ea typeface="Tahoma" panose="020B0604030504040204" pitchFamily="34" charset="0"/>
                <a:cs typeface="Tahoma" panose="020B0604030504040204" pitchFamily="34" charset="0"/>
              </a:rPr>
            </a:br>
            <a:br>
              <a:rPr lang="en-US" sz="2200" b="1" dirty="0">
                <a:latin typeface="Tahoma" panose="020B0604030504040204" pitchFamily="34" charset="0"/>
                <a:ea typeface="Tahoma" panose="020B0604030504040204" pitchFamily="34" charset="0"/>
                <a:cs typeface="Tahoma" panose="020B0604030504040204" pitchFamily="34" charset="0"/>
              </a:rPr>
            </a:br>
            <a:r>
              <a:rPr lang="en-US" sz="1600" b="1" dirty="0">
                <a:latin typeface="Tahoma" panose="020B0604030504040204" pitchFamily="34" charset="0"/>
                <a:ea typeface="Tahoma" panose="020B0604030504040204" pitchFamily="34" charset="0"/>
                <a:cs typeface="Tahoma" panose="020B0604030504040204" pitchFamily="34" charset="0"/>
              </a:rPr>
              <a:t>PDG Rich Glover 2018-2019</a:t>
            </a:r>
            <a:br>
              <a:rPr lang="en-US" sz="1600" b="1" dirty="0">
                <a:latin typeface="Tahoma" panose="020B0604030504040204" pitchFamily="34" charset="0"/>
                <a:ea typeface="Tahoma" panose="020B0604030504040204" pitchFamily="34" charset="0"/>
                <a:cs typeface="Tahoma" panose="020B0604030504040204" pitchFamily="34" charset="0"/>
              </a:rPr>
            </a:br>
            <a:r>
              <a:rPr lang="en-US" sz="1600" b="1" dirty="0">
                <a:latin typeface="Tahoma" panose="020B0604030504040204" pitchFamily="34" charset="0"/>
                <a:ea typeface="Tahoma" panose="020B0604030504040204" pitchFamily="34" charset="0"/>
                <a:cs typeface="Tahoma" panose="020B0604030504040204" pitchFamily="34" charset="0"/>
              </a:rPr>
              <a:t>District 7620 Rotary Foundation Chair 2019-2023</a:t>
            </a:r>
          </a:p>
        </p:txBody>
      </p:sp>
      <p:sp>
        <p:nvSpPr>
          <p:cNvPr id="3" name="Subtitle 2">
            <a:extLst>
              <a:ext uri="{FF2B5EF4-FFF2-40B4-BE49-F238E27FC236}">
                <a16:creationId xmlns:a16="http://schemas.microsoft.com/office/drawing/2014/main" id="{AECD21AE-088D-482C-97C9-048BF7E2B7A0}"/>
              </a:ext>
            </a:extLst>
          </p:cNvPr>
          <p:cNvSpPr>
            <a:spLocks noGrp="1"/>
          </p:cNvSpPr>
          <p:nvPr>
            <p:ph type="subTitle" idx="1"/>
          </p:nvPr>
        </p:nvSpPr>
        <p:spPr>
          <a:xfrm>
            <a:off x="1297858" y="3531204"/>
            <a:ext cx="9756994" cy="2058888"/>
          </a:xfrm>
        </p:spPr>
        <p:txBody>
          <a:bodyPr>
            <a:normAutofit/>
          </a:bodyPr>
          <a:lstStyle/>
          <a:p>
            <a:pPr algn="ctr"/>
            <a:r>
              <a:rPr lang="en-US" b="1" dirty="0"/>
              <a:t>PART III</a:t>
            </a:r>
          </a:p>
          <a:p>
            <a:pPr algn="ctr"/>
            <a:r>
              <a:rPr lang="en-US" sz="2000" b="1" dirty="0"/>
              <a:t>District Designated Funds available for Grants:</a:t>
            </a:r>
          </a:p>
          <a:p>
            <a:pPr marL="285750" indent="-285750" algn="ctr">
              <a:buFont typeface="Wingdings" panose="05000000000000000000" pitchFamily="2" charset="2"/>
              <a:buChar char="ü"/>
            </a:pPr>
            <a:r>
              <a:rPr lang="en-US" sz="1600" b="1" dirty="0">
                <a:latin typeface="Tahoma" panose="020B0604030504040204" pitchFamily="34" charset="0"/>
                <a:ea typeface="Tahoma" panose="020B0604030504040204" pitchFamily="34" charset="0"/>
                <a:cs typeface="Tahoma" panose="020B0604030504040204" pitchFamily="34" charset="0"/>
              </a:rPr>
              <a:t>Be prepared to Apply for a district grant</a:t>
            </a:r>
          </a:p>
          <a:p>
            <a:pPr marL="285750" indent="-285750" algn="ctr">
              <a:buFont typeface="Wingdings" panose="05000000000000000000" pitchFamily="2" charset="2"/>
              <a:buChar char="ü"/>
            </a:pPr>
            <a:r>
              <a:rPr lang="en-US" sz="1600" b="1" dirty="0">
                <a:latin typeface="Tahoma" panose="020B0604030504040204" pitchFamily="34" charset="0"/>
                <a:ea typeface="Tahoma" panose="020B0604030504040204" pitchFamily="34" charset="0"/>
                <a:cs typeface="Tahoma" panose="020B0604030504040204" pitchFamily="34" charset="0"/>
              </a:rPr>
              <a:t>Memorandum of Understanding</a:t>
            </a:r>
          </a:p>
          <a:p>
            <a:pPr marL="285750" indent="-285750" algn="ctr">
              <a:buFont typeface="Wingdings" panose="05000000000000000000" pitchFamily="2" charset="2"/>
              <a:buChar char="ü"/>
            </a:pPr>
            <a:endParaRPr lang="en-US" b="1" dirty="0"/>
          </a:p>
          <a:p>
            <a:pPr marL="285750" indent="-285750" algn="ctr">
              <a:buFont typeface="Wingdings" panose="05000000000000000000" pitchFamily="2" charset="2"/>
              <a:buChar char="ü"/>
            </a:pPr>
            <a:endParaRPr lang="en-US" b="1" dirty="0"/>
          </a:p>
        </p:txBody>
      </p:sp>
      <p:pic>
        <p:nvPicPr>
          <p:cNvPr id="6" name="Picture 5">
            <a:extLst>
              <a:ext uri="{FF2B5EF4-FFF2-40B4-BE49-F238E27FC236}">
                <a16:creationId xmlns:a16="http://schemas.microsoft.com/office/drawing/2014/main" id="{3A2133BB-531C-434F-8899-D20F7C8D4158}"/>
              </a:ext>
            </a:extLst>
          </p:cNvPr>
          <p:cNvPicPr>
            <a:picLocks noChangeAspect="1"/>
          </p:cNvPicPr>
          <p:nvPr/>
        </p:nvPicPr>
        <p:blipFill>
          <a:blip r:embed="rId2"/>
          <a:stretch>
            <a:fillRect/>
          </a:stretch>
        </p:blipFill>
        <p:spPr>
          <a:xfrm>
            <a:off x="5316431" y="2232791"/>
            <a:ext cx="1559138" cy="1247311"/>
          </a:xfrm>
          <a:prstGeom prst="rect">
            <a:avLst/>
          </a:prstGeom>
        </p:spPr>
      </p:pic>
    </p:spTree>
    <p:extLst>
      <p:ext uri="{BB962C8B-B14F-4D97-AF65-F5344CB8AC3E}">
        <p14:creationId xmlns:p14="http://schemas.microsoft.com/office/powerpoint/2010/main" val="112310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3926-D164-4A6A-8635-70CDD1E476E1}"/>
              </a:ext>
            </a:extLst>
          </p:cNvPr>
          <p:cNvSpPr>
            <a:spLocks noGrp="1"/>
          </p:cNvSpPr>
          <p:nvPr>
            <p:ph type="title"/>
          </p:nvPr>
        </p:nvSpPr>
        <p:spPr>
          <a:xfrm>
            <a:off x="299803" y="134911"/>
            <a:ext cx="11602387" cy="1588958"/>
          </a:xfrm>
        </p:spPr>
        <p:txBody>
          <a:bodyPr>
            <a:normAutofit fontScale="90000"/>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MOU Eligibility for EREY 2020-2021</a:t>
            </a:r>
            <a:br>
              <a:rPr lang="en-US" sz="4400" b="1" dirty="0">
                <a:latin typeface="Tahoma" panose="020B0604030504040204" pitchFamily="34" charset="0"/>
                <a:ea typeface="Tahoma" panose="020B0604030504040204" pitchFamily="34" charset="0"/>
                <a:cs typeface="Tahoma" panose="020B0604030504040204" pitchFamily="34" charset="0"/>
              </a:rPr>
            </a:b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Rotary TRF club Award   VS.   7620 MOU ErEY</a:t>
            </a:r>
          </a:p>
        </p:txBody>
      </p:sp>
      <p:pic>
        <p:nvPicPr>
          <p:cNvPr id="4" name="Content Placeholder 3">
            <a:extLst>
              <a:ext uri="{FF2B5EF4-FFF2-40B4-BE49-F238E27FC236}">
                <a16:creationId xmlns:a16="http://schemas.microsoft.com/office/drawing/2014/main" id="{74F5FF02-B831-4DC0-A4AB-EEBBCC75880F}"/>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1864194"/>
            <a:ext cx="6895552" cy="3594669"/>
          </a:xfrm>
          <a:prstGeom prst="rect">
            <a:avLst/>
          </a:prstGeom>
          <a:noFill/>
          <a:ln>
            <a:noFill/>
          </a:ln>
        </p:spPr>
      </p:pic>
      <p:sp>
        <p:nvSpPr>
          <p:cNvPr id="8" name="Content Placeholder 7">
            <a:extLst>
              <a:ext uri="{FF2B5EF4-FFF2-40B4-BE49-F238E27FC236}">
                <a16:creationId xmlns:a16="http://schemas.microsoft.com/office/drawing/2014/main" id="{3C3F70E8-AAA2-4481-838E-91FE678EDA70}"/>
              </a:ext>
            </a:extLst>
          </p:cNvPr>
          <p:cNvSpPr>
            <a:spLocks noGrp="1"/>
          </p:cNvSpPr>
          <p:nvPr>
            <p:ph sz="half" idx="2"/>
          </p:nvPr>
        </p:nvSpPr>
        <p:spPr>
          <a:xfrm>
            <a:off x="6895552" y="2017343"/>
            <a:ext cx="4645152" cy="3441520"/>
          </a:xfrm>
        </p:spPr>
        <p:txBody>
          <a:bodyPr>
            <a:normAutofit/>
          </a:bodyPr>
          <a:lstStyle/>
          <a:p>
            <a:pPr marL="0" indent="0" algn="ctr">
              <a:buNone/>
            </a:pPr>
            <a:r>
              <a:rPr lang="en-US" b="1" dirty="0">
                <a:latin typeface="Tahoma" panose="020B0604030504040204" pitchFamily="34" charset="0"/>
                <a:ea typeface="Tahoma" panose="020B0604030504040204" pitchFamily="34" charset="0"/>
                <a:cs typeface="Tahoma" panose="020B0604030504040204" pitchFamily="34" charset="0"/>
              </a:rPr>
              <a:t>MOU Eligibility for EREY by June 30, 2021</a:t>
            </a:r>
          </a:p>
          <a:p>
            <a:pPr>
              <a:buFont typeface="Wingdings" panose="05000000000000000000" pitchFamily="2" charset="2"/>
              <a:buChar char="ü"/>
            </a:pPr>
            <a:r>
              <a:rPr lang="en-US" dirty="0"/>
              <a:t> </a:t>
            </a:r>
            <a:r>
              <a:rPr lang="en-US" sz="1600" dirty="0">
                <a:latin typeface="Tahoma" panose="020B0604030504040204" pitchFamily="34" charset="0"/>
                <a:ea typeface="Tahoma" panose="020B0604030504040204" pitchFamily="34" charset="0"/>
                <a:cs typeface="Tahoma" panose="020B0604030504040204" pitchFamily="34" charset="0"/>
              </a:rPr>
              <a:t>MINIMUM of $100 per cap to the Annual Fund.</a:t>
            </a:r>
          </a:p>
          <a:p>
            <a:pPr>
              <a:buFont typeface="Wingdings" panose="05000000000000000000" pitchFamily="2" charset="2"/>
              <a:buChar char="ü"/>
            </a:pPr>
            <a:r>
              <a:rPr lang="en-US" sz="1600" dirty="0">
                <a:latin typeface="Tahoma" panose="020B0604030504040204" pitchFamily="34" charset="0"/>
                <a:ea typeface="Tahoma" panose="020B0604030504040204" pitchFamily="34" charset="0"/>
                <a:cs typeface="Tahoma" panose="020B0604030504040204" pitchFamily="34" charset="0"/>
              </a:rPr>
              <a:t>MINIMUM of 50% club membership contribute $25 to the Annual Fund during the Rotary Year.</a:t>
            </a:r>
            <a:endParaRPr lang="en-US" dirty="0"/>
          </a:p>
        </p:txBody>
      </p:sp>
    </p:spTree>
    <p:extLst>
      <p:ext uri="{BB962C8B-B14F-4D97-AF65-F5344CB8AC3E}">
        <p14:creationId xmlns:p14="http://schemas.microsoft.com/office/powerpoint/2010/main" val="1755368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CAD7-8EAE-4045-9EDF-B1BFCAA556C1}"/>
              </a:ext>
            </a:extLst>
          </p:cNvPr>
          <p:cNvSpPr>
            <a:spLocks noGrp="1"/>
          </p:cNvSpPr>
          <p:nvPr>
            <p:ph type="title"/>
          </p:nvPr>
        </p:nvSpPr>
        <p:spPr>
          <a:xfrm>
            <a:off x="884903" y="255640"/>
            <a:ext cx="10412362" cy="983226"/>
          </a:xfrm>
        </p:spPr>
        <p:txBody>
          <a:bodyPr>
            <a:no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Club TRF Chair management of Club reports is a must and eligibility may depend on it.</a:t>
            </a:r>
          </a:p>
        </p:txBody>
      </p:sp>
      <p:pic>
        <p:nvPicPr>
          <p:cNvPr id="6" name="Picture 5">
            <a:extLst>
              <a:ext uri="{FF2B5EF4-FFF2-40B4-BE49-F238E27FC236}">
                <a16:creationId xmlns:a16="http://schemas.microsoft.com/office/drawing/2014/main" id="{1E3FC43A-EF05-440C-A12A-DCF153EDB9AE}"/>
              </a:ext>
            </a:extLst>
          </p:cNvPr>
          <p:cNvPicPr>
            <a:picLocks noChangeAspect="1"/>
          </p:cNvPicPr>
          <p:nvPr/>
        </p:nvPicPr>
        <p:blipFill>
          <a:blip r:embed="rId2"/>
          <a:stretch>
            <a:fillRect/>
          </a:stretch>
        </p:blipFill>
        <p:spPr>
          <a:xfrm>
            <a:off x="3309548" y="1681316"/>
            <a:ext cx="5572903" cy="4414683"/>
          </a:xfrm>
          <a:prstGeom prst="rect">
            <a:avLst/>
          </a:prstGeom>
        </p:spPr>
      </p:pic>
      <p:sp>
        <p:nvSpPr>
          <p:cNvPr id="4" name="Flowchart: Alternate Process 3">
            <a:extLst>
              <a:ext uri="{FF2B5EF4-FFF2-40B4-BE49-F238E27FC236}">
                <a16:creationId xmlns:a16="http://schemas.microsoft.com/office/drawing/2014/main" id="{22662995-315E-420B-AC38-38E00EACE922}"/>
              </a:ext>
            </a:extLst>
          </p:cNvPr>
          <p:cNvSpPr/>
          <p:nvPr/>
        </p:nvSpPr>
        <p:spPr>
          <a:xfrm>
            <a:off x="556516" y="2182762"/>
            <a:ext cx="2153265" cy="1494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 of a club Paul Harris Society Report</a:t>
            </a:r>
          </a:p>
        </p:txBody>
      </p:sp>
    </p:spTree>
    <p:extLst>
      <p:ext uri="{BB962C8B-B14F-4D97-AF65-F5344CB8AC3E}">
        <p14:creationId xmlns:p14="http://schemas.microsoft.com/office/powerpoint/2010/main" val="360421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B53FB9-E66D-4DFE-98F2-C255C35B67DF}"/>
              </a:ext>
            </a:extLst>
          </p:cNvPr>
          <p:cNvPicPr>
            <a:picLocks noChangeAspect="1"/>
          </p:cNvPicPr>
          <p:nvPr/>
        </p:nvPicPr>
        <p:blipFill>
          <a:blip r:embed="rId2"/>
          <a:stretch>
            <a:fillRect/>
          </a:stretch>
        </p:blipFill>
        <p:spPr>
          <a:xfrm>
            <a:off x="783257" y="0"/>
            <a:ext cx="10625485" cy="6858000"/>
          </a:xfrm>
          <a:prstGeom prst="rect">
            <a:avLst/>
          </a:prstGeom>
        </p:spPr>
      </p:pic>
      <p:sp>
        <p:nvSpPr>
          <p:cNvPr id="6" name="Arrow: Down 5">
            <a:extLst>
              <a:ext uri="{FF2B5EF4-FFF2-40B4-BE49-F238E27FC236}">
                <a16:creationId xmlns:a16="http://schemas.microsoft.com/office/drawing/2014/main" id="{68798F27-45FC-4C5F-8B3D-9C5529414602}"/>
              </a:ext>
            </a:extLst>
          </p:cNvPr>
          <p:cNvSpPr/>
          <p:nvPr/>
        </p:nvSpPr>
        <p:spPr>
          <a:xfrm rot="2091960">
            <a:off x="5375208" y="61943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075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5A048-F42C-445C-9A5F-7EBA67F37890}"/>
              </a:ext>
            </a:extLst>
          </p:cNvPr>
          <p:cNvPicPr>
            <a:picLocks noChangeAspect="1"/>
          </p:cNvPicPr>
          <p:nvPr/>
        </p:nvPicPr>
        <p:blipFill>
          <a:blip r:embed="rId2"/>
          <a:stretch>
            <a:fillRect/>
          </a:stretch>
        </p:blipFill>
        <p:spPr>
          <a:xfrm>
            <a:off x="506361" y="0"/>
            <a:ext cx="11179278" cy="6858000"/>
          </a:xfrm>
          <a:prstGeom prst="rect">
            <a:avLst/>
          </a:prstGeom>
        </p:spPr>
      </p:pic>
      <p:sp>
        <p:nvSpPr>
          <p:cNvPr id="6" name="Arrow: Left 5">
            <a:extLst>
              <a:ext uri="{FF2B5EF4-FFF2-40B4-BE49-F238E27FC236}">
                <a16:creationId xmlns:a16="http://schemas.microsoft.com/office/drawing/2014/main" id="{7D8E98AB-30B6-4274-A5BD-BE9F2B0D354B}"/>
              </a:ext>
            </a:extLst>
          </p:cNvPr>
          <p:cNvSpPr/>
          <p:nvPr/>
        </p:nvSpPr>
        <p:spPr>
          <a:xfrm rot="19395640">
            <a:off x="7138219" y="260554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2318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B8E13-D2E5-4120-A323-1DC48B485ACB}"/>
              </a:ext>
            </a:extLst>
          </p:cNvPr>
          <p:cNvPicPr>
            <a:picLocks noChangeAspect="1"/>
          </p:cNvPicPr>
          <p:nvPr/>
        </p:nvPicPr>
        <p:blipFill>
          <a:blip r:embed="rId2"/>
          <a:stretch>
            <a:fillRect/>
          </a:stretch>
        </p:blipFill>
        <p:spPr>
          <a:xfrm>
            <a:off x="452284" y="0"/>
            <a:ext cx="11297264" cy="6115665"/>
          </a:xfrm>
          <a:prstGeom prst="rect">
            <a:avLst/>
          </a:prstGeom>
        </p:spPr>
      </p:pic>
      <p:sp>
        <p:nvSpPr>
          <p:cNvPr id="8" name="Arrow: Left 7">
            <a:extLst>
              <a:ext uri="{FF2B5EF4-FFF2-40B4-BE49-F238E27FC236}">
                <a16:creationId xmlns:a16="http://schemas.microsoft.com/office/drawing/2014/main" id="{8F4D38D1-0B90-40EA-8204-4B1501F52C11}"/>
              </a:ext>
            </a:extLst>
          </p:cNvPr>
          <p:cNvSpPr/>
          <p:nvPr/>
        </p:nvSpPr>
        <p:spPr>
          <a:xfrm>
            <a:off x="3677265" y="22810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CABA7ACD-A870-49BA-9192-5788ACEAD0AD}"/>
              </a:ext>
            </a:extLst>
          </p:cNvPr>
          <p:cNvSpPr/>
          <p:nvPr/>
        </p:nvSpPr>
        <p:spPr>
          <a:xfrm>
            <a:off x="5402825" y="547165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3039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9832" y="1"/>
            <a:ext cx="12192000" cy="633689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4"/>
          <a:stretch>
            <a:fillRect/>
          </a:stretch>
        </p:blipFill>
        <p:spPr>
          <a:xfrm>
            <a:off x="3915249" y="1904995"/>
            <a:ext cx="4220308" cy="3551636"/>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558093" y="521110"/>
            <a:ext cx="4995972" cy="5240593"/>
          </a:xfrm>
          <a:prstGeom prst="rect">
            <a:avLst/>
          </a:prstGeom>
          <a:noFill/>
        </p:spPr>
        <p:txBody>
          <a:bodyPr wrap="square" rtlCol="0" anchor="ctr">
            <a:noAutofit/>
          </a:bodyPr>
          <a:lstStyle/>
          <a:p>
            <a:pPr algn="ctr"/>
            <a:r>
              <a:rPr lang="en-US" sz="4050" b="1" dirty="0">
                <a:solidFill>
                  <a:schemeClr val="bg1"/>
                </a:solidFill>
                <a:latin typeface="Arial" panose="020B0604020202020204" pitchFamily="34" charset="0"/>
                <a:ea typeface="Arial" charset="0"/>
                <a:cs typeface="Arial" panose="020B0604020202020204" pitchFamily="34" charset="0"/>
              </a:rPr>
              <a:t>QUESTIONS</a:t>
            </a:r>
          </a:p>
          <a:p>
            <a:pPr algn="ctr"/>
            <a:endParaRPr lang="en-US" dirty="0">
              <a:solidFill>
                <a:schemeClr val="bg1"/>
              </a:solidFill>
              <a:latin typeface="Arial" panose="020B0604020202020204" pitchFamily="34" charset="0"/>
              <a:ea typeface="Arial" charset="0"/>
              <a:cs typeface="Arial" panose="020B0604020202020204" pitchFamily="34" charset="0"/>
            </a:endParaRPr>
          </a:p>
          <a:p>
            <a:pPr algn="ctr"/>
            <a:r>
              <a:rPr lang="en-US" dirty="0">
                <a:solidFill>
                  <a:schemeClr val="bg1"/>
                </a:solidFill>
                <a:latin typeface="Arial" panose="020B0604020202020204" pitchFamily="34" charset="0"/>
                <a:ea typeface="Arial" charset="0"/>
                <a:cs typeface="Arial" panose="020B0604020202020204" pitchFamily="34" charset="0"/>
              </a:rPr>
              <a:t>PDG Rich Glover, </a:t>
            </a:r>
          </a:p>
          <a:p>
            <a:pPr algn="ctr"/>
            <a:r>
              <a:rPr lang="en-US" dirty="0">
                <a:solidFill>
                  <a:schemeClr val="bg1"/>
                </a:solidFill>
                <a:latin typeface="Arial" panose="020B0604020202020204" pitchFamily="34" charset="0"/>
                <a:ea typeface="Arial" charset="0"/>
                <a:cs typeface="Arial" panose="020B0604020202020204" pitchFamily="34" charset="0"/>
              </a:rPr>
              <a:t>District Rotary Foundation Chair</a:t>
            </a:r>
          </a:p>
          <a:p>
            <a:pPr algn="ctr"/>
            <a:r>
              <a:rPr lang="en-US" dirty="0">
                <a:solidFill>
                  <a:schemeClr val="bg1"/>
                </a:solidFill>
                <a:latin typeface="Arial" panose="020B0604020202020204" pitchFamily="34" charset="0"/>
                <a:ea typeface="Arial" charset="0"/>
                <a:cs typeface="Arial" panose="020B0604020202020204" pitchFamily="34" charset="0"/>
              </a:rPr>
              <a:t>Cell: (301) 980-4976</a:t>
            </a:r>
          </a:p>
          <a:p>
            <a:pPr algn="ctr"/>
            <a:r>
              <a:rPr lang="en-US" dirty="0">
                <a:solidFill>
                  <a:schemeClr val="bg1"/>
                </a:solidFill>
                <a:latin typeface="Arial" panose="020B0604020202020204" pitchFamily="34" charset="0"/>
                <a:ea typeface="Arial" charset="0"/>
                <a:cs typeface="Arial" panose="020B0604020202020204" pitchFamily="34" charset="0"/>
              </a:rPr>
              <a:t>Email: 18.19.dg7620@glovercrew.net</a:t>
            </a:r>
          </a:p>
        </p:txBody>
      </p:sp>
      <p:pic>
        <p:nvPicPr>
          <p:cNvPr id="6" name="Picture 5">
            <a:extLst>
              <a:ext uri="{FF2B5EF4-FFF2-40B4-BE49-F238E27FC236}">
                <a16:creationId xmlns:a16="http://schemas.microsoft.com/office/drawing/2014/main" id="{1710D145-9DB6-4A5C-915B-98A6B5ADF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3908" y="4935169"/>
            <a:ext cx="2813025" cy="1042923"/>
          </a:xfrm>
          <a:prstGeom prst="rect">
            <a:avLst/>
          </a:prstGeom>
        </p:spPr>
      </p:pic>
      <p:pic>
        <p:nvPicPr>
          <p:cNvPr id="7" name="Picture 6">
            <a:extLst>
              <a:ext uri="{FF2B5EF4-FFF2-40B4-BE49-F238E27FC236}">
                <a16:creationId xmlns:a16="http://schemas.microsoft.com/office/drawing/2014/main" id="{7D02681C-756C-462C-A1C9-E738E2464CE0}"/>
              </a:ext>
            </a:extLst>
          </p:cNvPr>
          <p:cNvPicPr>
            <a:picLocks noChangeAspect="1"/>
          </p:cNvPicPr>
          <p:nvPr/>
        </p:nvPicPr>
        <p:blipFill>
          <a:blip r:embed="rId6"/>
          <a:stretch>
            <a:fillRect/>
          </a:stretch>
        </p:blipFill>
        <p:spPr>
          <a:xfrm>
            <a:off x="4995924" y="257828"/>
            <a:ext cx="2058958" cy="1647167"/>
          </a:xfrm>
          <a:prstGeom prst="rect">
            <a:avLst/>
          </a:prstGeom>
        </p:spPr>
      </p:pic>
    </p:spTree>
    <p:custDataLst>
      <p:tags r:id="rId1"/>
    </p:custDataLst>
    <p:extLst>
      <p:ext uri="{BB962C8B-B14F-4D97-AF65-F5344CB8AC3E}">
        <p14:creationId xmlns:p14="http://schemas.microsoft.com/office/powerpoint/2010/main" val="203398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4CDC-059B-4D69-894C-68CDF8B9463E}"/>
              </a:ext>
            </a:extLst>
          </p:cNvPr>
          <p:cNvSpPr>
            <a:spLocks noGrp="1"/>
          </p:cNvSpPr>
          <p:nvPr>
            <p:ph type="title"/>
          </p:nvPr>
        </p:nvSpPr>
        <p:spPr>
          <a:xfrm>
            <a:off x="1451579" y="363795"/>
            <a:ext cx="9603275" cy="1489960"/>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Ways to promote Individual &amp; club recognition and support of the Annual Fund</a:t>
            </a:r>
          </a:p>
        </p:txBody>
      </p:sp>
      <p:sp>
        <p:nvSpPr>
          <p:cNvPr id="3" name="Content Placeholder 2">
            <a:extLst>
              <a:ext uri="{FF2B5EF4-FFF2-40B4-BE49-F238E27FC236}">
                <a16:creationId xmlns:a16="http://schemas.microsoft.com/office/drawing/2014/main" id="{6D146AC2-8A6E-4309-8E03-D5B2F633D80A}"/>
              </a:ext>
            </a:extLst>
          </p:cNvPr>
          <p:cNvSpPr>
            <a:spLocks noGrp="1"/>
          </p:cNvSpPr>
          <p:nvPr>
            <p:ph idx="1"/>
          </p:nvPr>
        </p:nvSpPr>
        <p:spPr/>
        <p:txBody>
          <a:bodyPr/>
          <a:lstStyle/>
          <a:p>
            <a:r>
              <a:rPr lang="en-US" dirty="0"/>
              <a:t>Use Rotary Direct to establish consistent Annual Fund Support</a:t>
            </a:r>
          </a:p>
          <a:p>
            <a:pPr lvl="1"/>
            <a:r>
              <a:rPr lang="en-US" dirty="0"/>
              <a:t>1</a:t>
            </a:r>
            <a:r>
              <a:rPr lang="en-US" baseline="30000" dirty="0"/>
              <a:t>st </a:t>
            </a:r>
            <a:r>
              <a:rPr lang="en-US" dirty="0"/>
              <a:t>- Time Paul Harris Fellow recognition</a:t>
            </a:r>
          </a:p>
          <a:p>
            <a:pPr lvl="2"/>
            <a:r>
              <a:rPr lang="en-US" dirty="0"/>
              <a:t>Use Points Match Opportunities district or club $500 + 500 pts = 1</a:t>
            </a:r>
            <a:r>
              <a:rPr lang="en-US" baseline="30000" dirty="0"/>
              <a:t>st</a:t>
            </a:r>
            <a:r>
              <a:rPr lang="en-US" dirty="0"/>
              <a:t> time PHF</a:t>
            </a:r>
          </a:p>
          <a:p>
            <a:pPr lvl="1"/>
            <a:r>
              <a:rPr lang="en-US" dirty="0"/>
              <a:t>Paul Harris Society </a:t>
            </a:r>
          </a:p>
          <a:p>
            <a:pPr lvl="2"/>
            <a:r>
              <a:rPr lang="en-US" dirty="0"/>
              <a:t>$1,000/yr. or $85/mo.</a:t>
            </a:r>
          </a:p>
          <a:p>
            <a:pPr lvl="1"/>
            <a:r>
              <a:rPr lang="en-US" dirty="0"/>
              <a:t>Every Rotarian Every Year </a:t>
            </a:r>
          </a:p>
          <a:p>
            <a:pPr lvl="2"/>
            <a:r>
              <a:rPr lang="en-US" dirty="0"/>
              <a:t>$100/year</a:t>
            </a:r>
          </a:p>
          <a:p>
            <a:pPr lvl="1"/>
            <a:r>
              <a:rPr lang="en-US" dirty="0"/>
              <a:t>PolioPlus $45/yr.</a:t>
            </a:r>
          </a:p>
        </p:txBody>
      </p:sp>
    </p:spTree>
    <p:extLst>
      <p:ext uri="{BB962C8B-B14F-4D97-AF65-F5344CB8AC3E}">
        <p14:creationId xmlns:p14="http://schemas.microsoft.com/office/powerpoint/2010/main" val="1726799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34100" y="2039816"/>
            <a:ext cx="5292969" cy="32859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ts val="1200"/>
              </a:spcAft>
              <a:buClrTx/>
              <a:buSzTx/>
              <a:buFont typeface="Arial"/>
              <a:buNone/>
              <a:tabLst/>
              <a:defRPr/>
            </a:pPr>
            <a:endParaRPr kumimoji="0" lang="en-US" sz="2800" b="0" i="0" u="none" strike="noStrike" kern="1200" cap="none" spc="0" normalizeH="0" baseline="0" noProof="0" dirty="0">
              <a:ln>
                <a:noFill/>
              </a:ln>
              <a:solidFill>
                <a:srgbClr val="958D85"/>
              </a:solidFill>
              <a:effectLst/>
              <a:uLnTx/>
              <a:uFillTx/>
              <a:latin typeface="Georgia"/>
              <a:ea typeface="+mn-ea"/>
              <a:cs typeface="Georgia"/>
            </a:endParaRPr>
          </a:p>
        </p:txBody>
      </p:sp>
      <p:sp>
        <p:nvSpPr>
          <p:cNvPr id="2" name="Title 1"/>
          <p:cNvSpPr>
            <a:spLocks noGrp="1"/>
          </p:cNvSpPr>
          <p:nvPr>
            <p:ph type="title"/>
          </p:nvPr>
        </p:nvSpPr>
        <p:spPr>
          <a:xfrm>
            <a:off x="380999" y="0"/>
            <a:ext cx="11506200" cy="1532258"/>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The impact in our community and around the world is by the rotary foundations world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renown stewardship </a:t>
            </a:r>
            <a:r>
              <a:rPr lang="en-US" b="1" dirty="0">
                <a:latin typeface="Tahoma" panose="020B0604030504040204" pitchFamily="34" charset="0"/>
                <a:ea typeface="Tahoma" panose="020B0604030504040204" pitchFamily="34" charset="0"/>
                <a:cs typeface="Tahoma" panose="020B0604030504040204" pitchFamily="34" charset="0"/>
              </a:rPr>
              <a:t>of our contributions</a:t>
            </a:r>
          </a:p>
        </p:txBody>
      </p:sp>
      <p:sp>
        <p:nvSpPr>
          <p:cNvPr id="8" name="Content Placeholder 7">
            <a:extLst>
              <a:ext uri="{FF2B5EF4-FFF2-40B4-BE49-F238E27FC236}">
                <a16:creationId xmlns:a16="http://schemas.microsoft.com/office/drawing/2014/main" id="{F5F74D54-3826-4FCB-8C80-761783F8F7B6}"/>
              </a:ext>
            </a:extLst>
          </p:cNvPr>
          <p:cNvSpPr>
            <a:spLocks noGrp="1"/>
          </p:cNvSpPr>
          <p:nvPr>
            <p:ph idx="1"/>
          </p:nvPr>
        </p:nvSpPr>
        <p:spPr>
          <a:xfrm>
            <a:off x="380999" y="2241756"/>
            <a:ext cx="11506199" cy="3730952"/>
          </a:xfrm>
        </p:spPr>
        <p:txBody>
          <a:bodyPr>
            <a:normAutofit fontScale="70000" lnSpcReduction="20000"/>
          </a:bodyPr>
          <a:lstStyle/>
          <a:p>
            <a:r>
              <a:rPr lang="en-US" altLang="en-US" dirty="0">
                <a:latin typeface="Arial" panose="020B0604020202020204" pitchFamily="34" charset="0"/>
                <a:ea typeface="ＭＳ Ｐゴシック" panose="020B0600070205080204" pitchFamily="34" charset="-128"/>
                <a:cs typeface="ヒラギノ角ゴ Pro W3" charset="0"/>
              </a:rPr>
              <a:t>As a global organization, we are efficient with over </a:t>
            </a:r>
            <a:r>
              <a:rPr lang="en-US" altLang="en-US" sz="4000" b="1" dirty="0">
                <a:latin typeface="Arial" panose="020B0604020202020204" pitchFamily="34" charset="0"/>
                <a:ea typeface="ＭＳ Ｐゴシック" panose="020B0600070205080204" pitchFamily="34" charset="-128"/>
                <a:cs typeface="ヒラギノ角ゴ Pro W3" charset="0"/>
              </a:rPr>
              <a:t>92%</a:t>
            </a:r>
            <a:r>
              <a:rPr lang="en-US" altLang="en-US" dirty="0">
                <a:latin typeface="Arial" panose="020B0604020202020204" pitchFamily="34" charset="0"/>
                <a:ea typeface="ＭＳ Ｐゴシック" panose="020B0600070205080204" pitchFamily="34" charset="-128"/>
                <a:cs typeface="ヒラギノ角ゴ Pro W3" charset="0"/>
              </a:rPr>
              <a:t> of the funds raised going to programs.  This efficiency contributes to significant recognition from independent evaluators. </a:t>
            </a:r>
            <a:r>
              <a:rPr lang="en-US" altLang="en-US" u="sng" dirty="0">
                <a:latin typeface="Arial" panose="020B0604020202020204" pitchFamily="34" charset="0"/>
                <a:ea typeface="ＭＳ Ｐゴシック" panose="020B0600070205080204" pitchFamily="34" charset="-128"/>
                <a:cs typeface="ヒラギノ角ゴ Pro W3" charset="0"/>
                <a:hlinkClick r:id="rId3"/>
              </a:rPr>
              <a:t>TRF has received yet another four-star rating from Charity Navigator</a:t>
            </a:r>
            <a:r>
              <a:rPr lang="en-US" altLang="en-US" dirty="0">
                <a:latin typeface="Arial" panose="020B0604020202020204" pitchFamily="34" charset="0"/>
                <a:ea typeface="ＭＳ Ｐゴシック" panose="020B0600070205080204" pitchFamily="34" charset="-128"/>
                <a:cs typeface="ヒラギノ角ゴ Pro W3" charset="0"/>
              </a:rPr>
              <a:t>, America’s largest independent charity evaluator. This is the </a:t>
            </a:r>
            <a:r>
              <a:rPr lang="en-US" altLang="en-US" dirty="0">
                <a:solidFill>
                  <a:srgbClr val="FF0000"/>
                </a:solidFill>
                <a:latin typeface="Arial" panose="020B0604020202020204" pitchFamily="34" charset="0"/>
                <a:ea typeface="ＭＳ Ｐゴシック" panose="020B0600070205080204" pitchFamily="34" charset="-128"/>
                <a:cs typeface="ヒラギノ角ゴ Pro W3" charset="0"/>
              </a:rPr>
              <a:t>thirteenth consecutive </a:t>
            </a:r>
            <a:r>
              <a:rPr lang="en-US" altLang="en-US" dirty="0">
                <a:latin typeface="Arial" panose="020B0604020202020204" pitchFamily="34" charset="0"/>
                <a:ea typeface="ＭＳ Ｐゴシック" panose="020B0600070205080204" pitchFamily="34" charset="-128"/>
                <a:cs typeface="ヒラギノ角ゴ Pro W3" charset="0"/>
              </a:rPr>
              <a:t>year that TRF has received a four-star rating. </a:t>
            </a:r>
          </a:p>
          <a:p>
            <a:r>
              <a:rPr lang="en-US" altLang="en-US" dirty="0">
                <a:latin typeface="Arial" panose="020B0604020202020204" pitchFamily="34" charset="0"/>
                <a:ea typeface="ＭＳ Ｐゴシック" panose="020B0600070205080204" pitchFamily="34" charset="-128"/>
                <a:cs typeface="ヒラギノ角ゴ Pro W3" charset="0"/>
              </a:rPr>
              <a:t>Only </a:t>
            </a:r>
            <a:r>
              <a:rPr lang="en-US" altLang="en-US" sz="4000" b="1" dirty="0">
                <a:latin typeface="Arial" panose="020B0604020202020204" pitchFamily="34" charset="0"/>
                <a:ea typeface="ＭＳ Ｐゴシック" panose="020B0600070205080204" pitchFamily="34" charset="-128"/>
                <a:cs typeface="ヒラギノ角ゴ Pro W3" charset="0"/>
              </a:rPr>
              <a:t>1%</a:t>
            </a:r>
            <a:r>
              <a:rPr lang="en-US" altLang="en-US" dirty="0">
                <a:latin typeface="Arial" panose="020B0604020202020204" pitchFamily="34" charset="0"/>
                <a:ea typeface="ＭＳ Ｐゴシック" panose="020B0600070205080204" pitchFamily="34" charset="-128"/>
                <a:cs typeface="ヒラギノ角ゴ Pro W3" charset="0"/>
              </a:rPr>
              <a:t> of the charities they evaluate have received at least ten consecutive four-star evaluations. </a:t>
            </a:r>
          </a:p>
          <a:p>
            <a:r>
              <a:rPr lang="en-US" altLang="en-US" dirty="0">
                <a:latin typeface="Arial" panose="020B0604020202020204" pitchFamily="34" charset="0"/>
                <a:ea typeface="ＭＳ Ｐゴシック" panose="020B0600070205080204" pitchFamily="34" charset="-128"/>
                <a:cs typeface="ヒラギノ角ゴ Pro W3" charset="0"/>
              </a:rPr>
              <a:t>Charity Navigator rates over</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sz="4000" b="1" dirty="0">
                <a:latin typeface="Arial" panose="020B0604020202020204" pitchFamily="34" charset="0"/>
                <a:ea typeface="ＭＳ Ｐゴシック" panose="020B0600070205080204" pitchFamily="34" charset="-128"/>
                <a:cs typeface="ヒラギノ角ゴ Pro W3" charset="0"/>
              </a:rPr>
              <a:t>9000</a:t>
            </a:r>
            <a:r>
              <a:rPr lang="en-US" altLang="en-US" baseline="0" dirty="0">
                <a:latin typeface="Arial" panose="020B0604020202020204" pitchFamily="34" charset="0"/>
                <a:ea typeface="ＭＳ Ｐゴシック" panose="020B0600070205080204" pitchFamily="34" charset="-128"/>
                <a:cs typeface="ヒラギノ角ゴ Pro W3" charset="0"/>
              </a:rPr>
              <a:t> charities and </a:t>
            </a:r>
            <a:r>
              <a:rPr lang="en-US" altLang="en-US" sz="4000" b="1" dirty="0">
                <a:latin typeface="Arial" panose="020B0604020202020204" pitchFamily="34" charset="0"/>
                <a:ea typeface="ＭＳ Ｐゴシック" panose="020B0600070205080204" pitchFamily="34" charset="-128"/>
                <a:cs typeface="ヒラギノ角ゴ Pro W3" charset="0"/>
              </a:rPr>
              <a:t>only about 60 receive 4 stars</a:t>
            </a:r>
            <a:r>
              <a:rPr lang="en-US" altLang="en-US" baseline="0" dirty="0">
                <a:latin typeface="Arial" panose="020B0604020202020204" pitchFamily="34" charset="0"/>
                <a:ea typeface="ＭＳ Ｐゴシック" panose="020B0600070205080204" pitchFamily="34" charset="-128"/>
                <a:cs typeface="ヒラギノ角ゴ Pro W3" charset="0"/>
              </a:rPr>
              <a:t>.  </a:t>
            </a:r>
          </a:p>
          <a:p>
            <a:r>
              <a:rPr lang="en-US" altLang="en-US" baseline="0" dirty="0">
                <a:latin typeface="Arial" panose="020B0604020202020204" pitchFamily="34" charset="0"/>
                <a:ea typeface="ＭＳ Ｐゴシック" panose="020B0600070205080204" pitchFamily="34" charset="-128"/>
                <a:cs typeface="ヒラギノ角ゴ Pro W3" charset="0"/>
              </a:rPr>
              <a:t>How many charities are in the US?  </a:t>
            </a:r>
            <a:r>
              <a:rPr lang="en-US" altLang="en-US" sz="4000" b="1" dirty="0">
                <a:latin typeface="Arial" panose="020B0604020202020204" pitchFamily="34" charset="0"/>
                <a:ea typeface="ＭＳ Ｐゴシック" panose="020B0600070205080204" pitchFamily="34" charset="-128"/>
                <a:cs typeface="ヒラギノ角ゴ Pro W3" charset="0"/>
              </a:rPr>
              <a:t>Over a million</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dirty="0">
                <a:latin typeface="Arial" panose="020B0604020202020204" pitchFamily="34" charset="0"/>
                <a:ea typeface="ＭＳ Ｐゴシック" panose="020B0600070205080204" pitchFamily="34" charset="-128"/>
                <a:cs typeface="ヒラギノ角ゴ Pro W3" charset="0"/>
              </a:rPr>
              <a:t>TRF is also </a:t>
            </a:r>
            <a:r>
              <a:rPr lang="en-US" altLang="en-US" sz="4400" b="1" dirty="0">
                <a:latin typeface="Arial" panose="020B0604020202020204" pitchFamily="34" charset="0"/>
                <a:ea typeface="ＭＳ Ｐゴシック" panose="020B0600070205080204" pitchFamily="34" charset="-128"/>
                <a:cs typeface="ヒラギノ角ゴ Pro W3" charset="0"/>
              </a:rPr>
              <a:t>#1</a:t>
            </a:r>
            <a:r>
              <a:rPr lang="en-US" altLang="en-US" dirty="0">
                <a:latin typeface="Arial" panose="020B0604020202020204" pitchFamily="34" charset="0"/>
                <a:ea typeface="ＭＳ Ｐゴシック" panose="020B0600070205080204" pitchFamily="34" charset="-128"/>
                <a:cs typeface="ヒラギノ角ゴ Pro W3" charset="0"/>
              </a:rPr>
              <a:t> of the listed charities on</a:t>
            </a:r>
            <a:r>
              <a:rPr lang="en-US" altLang="en-US" baseline="0" dirty="0">
                <a:latin typeface="Arial" panose="020B0604020202020204" pitchFamily="34" charset="0"/>
                <a:ea typeface="ＭＳ Ｐゴシック" panose="020B0600070205080204" pitchFamily="34" charset="-128"/>
                <a:cs typeface="ヒラギノ角ゴ Pro W3" charset="0"/>
              </a:rPr>
              <a:t> </a:t>
            </a:r>
            <a:r>
              <a:rPr lang="en-US" altLang="en-US" baseline="0" dirty="0">
                <a:solidFill>
                  <a:srgbClr val="FF0000"/>
                </a:solidFill>
                <a:latin typeface="Arial" panose="020B0604020202020204" pitchFamily="34" charset="0"/>
                <a:ea typeface="ＭＳ Ｐゴシック" panose="020B0600070205080204" pitchFamily="34" charset="-128"/>
                <a:cs typeface="ヒラギノ角ゴ Pro W3" charset="0"/>
              </a:rPr>
              <a:t>GuideStar</a:t>
            </a:r>
            <a:r>
              <a:rPr lang="en-US" altLang="en-US" dirty="0">
                <a:latin typeface="Arial" panose="020B0604020202020204" pitchFamily="34" charset="0"/>
                <a:ea typeface="ＭＳ Ｐゴシック" panose="020B0600070205080204" pitchFamily="34" charset="-128"/>
                <a:cs typeface="ヒラギノ角ゴ Pro W3" charset="0"/>
              </a:rPr>
              <a:t> website as one of the </a:t>
            </a:r>
            <a:r>
              <a:rPr lang="en-US" altLang="en-US" u="sng" dirty="0">
                <a:latin typeface="Arial" panose="020B0604020202020204" pitchFamily="34" charset="0"/>
                <a:ea typeface="ＭＳ Ｐゴシック" panose="020B0600070205080204" pitchFamily="34" charset="-128"/>
                <a:cs typeface="ヒラギノ角ゴ Pro W3" charset="0"/>
                <a:hlinkClick r:id="rId4"/>
              </a:rPr>
              <a:t>ten best charities that everyone’s heard of</a:t>
            </a:r>
            <a:r>
              <a:rPr lang="en-US" altLang="en-US" dirty="0">
                <a:latin typeface="Arial" panose="020B0604020202020204" pitchFamily="34" charset="0"/>
                <a:ea typeface="ＭＳ Ｐゴシック" panose="020B0600070205080204" pitchFamily="34" charset="-128"/>
                <a:cs typeface="ヒラギノ角ゴ Pro W3" charset="0"/>
              </a:rPr>
              <a:t>.  </a:t>
            </a:r>
          </a:p>
          <a:p>
            <a:r>
              <a:rPr lang="en-US" altLang="en-US" dirty="0">
                <a:latin typeface="Arial" panose="020B0604020202020204" pitchFamily="34" charset="0"/>
                <a:ea typeface="ＭＳ Ｐゴシック" panose="020B0600070205080204" pitchFamily="34" charset="-128"/>
                <a:cs typeface="ヒラギノ角ゴ Pro W3" charset="0"/>
              </a:rPr>
              <a:t>Last year we were named “World’s Outstanding Foundation” by the Association of Fundraising Professionals</a:t>
            </a:r>
            <a:endParaRPr lang="en-US" dirty="0"/>
          </a:p>
        </p:txBody>
      </p:sp>
      <p:sp>
        <p:nvSpPr>
          <p:cNvPr id="9" name="Subtitle 8">
            <a:extLst>
              <a:ext uri="{FF2B5EF4-FFF2-40B4-BE49-F238E27FC236}">
                <a16:creationId xmlns:a16="http://schemas.microsoft.com/office/drawing/2014/main" id="{310F9F00-E718-4D2C-A7C6-FA2F4CE4957A}"/>
              </a:ext>
            </a:extLst>
          </p:cNvPr>
          <p:cNvSpPr>
            <a:spLocks noGrp="1"/>
          </p:cNvSpPr>
          <p:nvPr>
            <p:ph type="subTitle" idx="13"/>
          </p:nvPr>
        </p:nvSpPr>
        <p:spPr>
          <a:xfrm>
            <a:off x="380999" y="1632155"/>
            <a:ext cx="11506199" cy="609600"/>
          </a:xfrm>
        </p:spPr>
        <p:txBody>
          <a:bodyPr>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our money is the engine to impact &amp; sustainability</a:t>
            </a:r>
          </a:p>
        </p:txBody>
      </p:sp>
      <p:sp>
        <p:nvSpPr>
          <p:cNvPr id="6" name="Rectangle 3"/>
          <p:cNvSpPr>
            <a:spLocks noChangeArrowheads="1"/>
          </p:cNvSpPr>
          <p:nvPr/>
        </p:nvSpPr>
        <p:spPr bwMode="auto">
          <a:xfrm>
            <a:off x="6025342" y="1857907"/>
            <a:ext cx="396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90000"/>
              <a:buFont typeface="Wingdings" pitchFamily="2" charset="2"/>
              <a:buNone/>
              <a:defRPr/>
            </a:pPr>
            <a:endParaRPr lang="en-US" sz="1800" b="1" dirty="0">
              <a:solidFill>
                <a:schemeClr val="accent5">
                  <a:lumMod val="75000"/>
                </a:schemeClr>
              </a:solidFill>
              <a:latin typeface="Georgia" panose="02040502050405020303" pitchFamily="18" charset="0"/>
            </a:endParaRPr>
          </a:p>
          <a:p>
            <a:pPr marL="342900" indent="-342900" algn="ctr">
              <a:spcBef>
                <a:spcPct val="20000"/>
              </a:spcBef>
              <a:buClr>
                <a:schemeClr val="hlink"/>
              </a:buClr>
              <a:buSzPct val="90000"/>
              <a:buFont typeface="Wingdings" pitchFamily="2" charset="2"/>
              <a:buNone/>
              <a:defRPr/>
            </a:pPr>
            <a:endParaRPr lang="en-US" sz="1800" b="1" dirty="0">
              <a:solidFill>
                <a:schemeClr val="accent5">
                  <a:lumMod val="75000"/>
                </a:schemeClr>
              </a:solidFill>
              <a:latin typeface="Georgia" panose="02040502050405020303" pitchFamily="18" charset="0"/>
            </a:endParaRPr>
          </a:p>
          <a:p>
            <a:pPr marL="342900" indent="-342900" algn="ctr">
              <a:spcBef>
                <a:spcPct val="20000"/>
              </a:spcBef>
              <a:buClr>
                <a:schemeClr val="hlink"/>
              </a:buClr>
              <a:buSzPct val="90000"/>
              <a:buFont typeface="Wingdings" pitchFamily="2" charset="2"/>
              <a:buNone/>
              <a:defRPr/>
            </a:pPr>
            <a:endParaRPr lang="en-US" sz="1800" b="1"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2858336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647DA2-EF08-4850-A780-829ED2A77744}"/>
              </a:ext>
            </a:extLst>
          </p:cNvPr>
          <p:cNvSpPr>
            <a:spLocks noGrp="1"/>
          </p:cNvSpPr>
          <p:nvPr>
            <p:ph type="title"/>
          </p:nvPr>
        </p:nvSpPr>
        <p:spPr>
          <a:xfrm>
            <a:off x="652543" y="580103"/>
            <a:ext cx="10055721" cy="1284091"/>
          </a:xfrm>
        </p:spPr>
        <p:txBody>
          <a:bodyPr>
            <a:norm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Strategy 		Results</a:t>
            </a:r>
          </a:p>
        </p:txBody>
      </p:sp>
      <p:pic>
        <p:nvPicPr>
          <p:cNvPr id="13" name="Content Placeholder 12">
            <a:extLst>
              <a:ext uri="{FF2B5EF4-FFF2-40B4-BE49-F238E27FC236}">
                <a16:creationId xmlns:a16="http://schemas.microsoft.com/office/drawing/2014/main" id="{9C9ADE2D-3B9D-4A61-86FA-52F5A626A52F}"/>
              </a:ext>
            </a:extLst>
          </p:cNvPr>
          <p:cNvPicPr>
            <a:picLocks noGrp="1" noChangeAspect="1"/>
          </p:cNvPicPr>
          <p:nvPr>
            <p:ph sz="half" idx="1"/>
          </p:nvPr>
        </p:nvPicPr>
        <p:blipFill>
          <a:blip r:embed="rId3"/>
          <a:stretch>
            <a:fillRect/>
          </a:stretch>
        </p:blipFill>
        <p:spPr>
          <a:xfrm>
            <a:off x="658896" y="2017713"/>
            <a:ext cx="5440281" cy="3812816"/>
          </a:xfrm>
        </p:spPr>
      </p:pic>
      <p:pic>
        <p:nvPicPr>
          <p:cNvPr id="15" name="Content Placeholder 14">
            <a:extLst>
              <a:ext uri="{FF2B5EF4-FFF2-40B4-BE49-F238E27FC236}">
                <a16:creationId xmlns:a16="http://schemas.microsoft.com/office/drawing/2014/main" id="{A2ACE67A-5338-48F2-8307-EC00C78B1477}"/>
              </a:ext>
            </a:extLst>
          </p:cNvPr>
          <p:cNvPicPr>
            <a:picLocks noGrp="1" noChangeAspect="1"/>
          </p:cNvPicPr>
          <p:nvPr>
            <p:ph sz="half" idx="2"/>
          </p:nvPr>
        </p:nvPicPr>
        <p:blipFill>
          <a:blip r:embed="rId4"/>
          <a:stretch>
            <a:fillRect/>
          </a:stretch>
        </p:blipFill>
        <p:spPr>
          <a:xfrm>
            <a:off x="6099177" y="2017713"/>
            <a:ext cx="4609087" cy="3812816"/>
          </a:xfrm>
        </p:spPr>
      </p:pic>
      <p:sp>
        <p:nvSpPr>
          <p:cNvPr id="16" name="Arrow: Right 15">
            <a:extLst>
              <a:ext uri="{FF2B5EF4-FFF2-40B4-BE49-F238E27FC236}">
                <a16:creationId xmlns:a16="http://schemas.microsoft.com/office/drawing/2014/main" id="{A49F2530-B939-4D52-A13A-398120841E90}"/>
              </a:ext>
            </a:extLst>
          </p:cNvPr>
          <p:cNvSpPr/>
          <p:nvPr/>
        </p:nvSpPr>
        <p:spPr>
          <a:xfrm>
            <a:off x="5374985" y="9798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411CDF58-85D1-4650-A187-2B50AFCD6B1B}"/>
              </a:ext>
            </a:extLst>
          </p:cNvPr>
          <p:cNvCxnSpPr>
            <a:cxnSpLocks/>
          </p:cNvCxnSpPr>
          <p:nvPr/>
        </p:nvCxnSpPr>
        <p:spPr>
          <a:xfrm flipV="1">
            <a:off x="10058400" y="2556387"/>
            <a:ext cx="462116" cy="275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lowchart: Alternate Process 1">
            <a:extLst>
              <a:ext uri="{FF2B5EF4-FFF2-40B4-BE49-F238E27FC236}">
                <a16:creationId xmlns:a16="http://schemas.microsoft.com/office/drawing/2014/main" id="{10A4C207-F971-4C55-92C6-B4D860546F4B}"/>
              </a:ext>
            </a:extLst>
          </p:cNvPr>
          <p:cNvSpPr/>
          <p:nvPr/>
        </p:nvSpPr>
        <p:spPr>
          <a:xfrm>
            <a:off x="10590744" y="2222090"/>
            <a:ext cx="1070313" cy="8259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is 1.432 Billion</a:t>
            </a:r>
          </a:p>
        </p:txBody>
      </p:sp>
    </p:spTree>
    <p:extLst>
      <p:ext uri="{BB962C8B-B14F-4D97-AF65-F5344CB8AC3E}">
        <p14:creationId xmlns:p14="http://schemas.microsoft.com/office/powerpoint/2010/main" val="319498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B397D-7871-4BE0-9861-07900EE8239E}"/>
              </a:ext>
            </a:extLst>
          </p:cNvPr>
          <p:cNvSpPr>
            <a:spLocks noGrp="1"/>
          </p:cNvSpPr>
          <p:nvPr>
            <p:ph type="title"/>
          </p:nvPr>
        </p:nvSpPr>
        <p:spPr>
          <a:xfrm>
            <a:off x="1449217" y="560439"/>
            <a:ext cx="9605635" cy="747251"/>
          </a:xfrm>
        </p:spPr>
        <p:txBody>
          <a:bodyPr>
            <a:normAutofit fontScale="90000"/>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Endowment INVESTMENT EARNINGS</a:t>
            </a:r>
          </a:p>
        </p:txBody>
      </p:sp>
      <p:pic>
        <p:nvPicPr>
          <p:cNvPr id="8" name="Content Placeholder 7">
            <a:extLst>
              <a:ext uri="{FF2B5EF4-FFF2-40B4-BE49-F238E27FC236}">
                <a16:creationId xmlns:a16="http://schemas.microsoft.com/office/drawing/2014/main" id="{E69D6A17-8596-4CDB-933F-0B7B8EEB8906}"/>
              </a:ext>
            </a:extLst>
          </p:cNvPr>
          <p:cNvPicPr>
            <a:picLocks noGrp="1" noChangeAspect="1"/>
          </p:cNvPicPr>
          <p:nvPr>
            <p:ph sz="half" idx="1"/>
          </p:nvPr>
        </p:nvPicPr>
        <p:blipFill>
          <a:blip r:embed="rId3"/>
          <a:stretch>
            <a:fillRect/>
          </a:stretch>
        </p:blipFill>
        <p:spPr>
          <a:xfrm>
            <a:off x="159503" y="2094272"/>
            <a:ext cx="6137451" cy="3181081"/>
          </a:xfrm>
        </p:spPr>
      </p:pic>
      <p:pic>
        <p:nvPicPr>
          <p:cNvPr id="10" name="Content Placeholder 9">
            <a:extLst>
              <a:ext uri="{FF2B5EF4-FFF2-40B4-BE49-F238E27FC236}">
                <a16:creationId xmlns:a16="http://schemas.microsoft.com/office/drawing/2014/main" id="{547F2EA2-9D65-4098-9FC7-7FCAFBE13502}"/>
              </a:ext>
            </a:extLst>
          </p:cNvPr>
          <p:cNvPicPr>
            <a:picLocks noGrp="1" noChangeAspect="1"/>
          </p:cNvPicPr>
          <p:nvPr>
            <p:ph sz="half" idx="2"/>
          </p:nvPr>
        </p:nvPicPr>
        <p:blipFill>
          <a:blip r:embed="rId4"/>
          <a:stretch>
            <a:fillRect/>
          </a:stretch>
        </p:blipFill>
        <p:spPr>
          <a:xfrm>
            <a:off x="6254964" y="2094272"/>
            <a:ext cx="4799889" cy="3181082"/>
          </a:xfrm>
        </p:spPr>
      </p:pic>
      <p:sp>
        <p:nvSpPr>
          <p:cNvPr id="3" name="Arrow: Left 2">
            <a:extLst>
              <a:ext uri="{FF2B5EF4-FFF2-40B4-BE49-F238E27FC236}">
                <a16:creationId xmlns:a16="http://schemas.microsoft.com/office/drawing/2014/main" id="{E3B62F37-1754-4544-802B-F6F4EAB4441B}"/>
              </a:ext>
            </a:extLst>
          </p:cNvPr>
          <p:cNvSpPr/>
          <p:nvPr/>
        </p:nvSpPr>
        <p:spPr>
          <a:xfrm rot="18818108">
            <a:off x="10294375" y="185195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75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4610-E92E-4DA7-9FC5-B9A6FC36A254}"/>
              </a:ext>
            </a:extLst>
          </p:cNvPr>
          <p:cNvSpPr>
            <a:spLocks noGrp="1"/>
          </p:cNvSpPr>
          <p:nvPr>
            <p:ph type="title"/>
          </p:nvPr>
        </p:nvSpPr>
        <p:spPr>
          <a:xfrm>
            <a:off x="1447191" y="314631"/>
            <a:ext cx="9607661" cy="1212057"/>
          </a:xfrm>
        </p:spPr>
        <p:txBody>
          <a:bodyPr>
            <a:normAutofit fontScale="9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DRFC Special Recognition to D-7620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Rotary Club of Carroll Creek (Frederick)</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Reaching a Milestone</a:t>
            </a:r>
            <a:br>
              <a:rPr lang="en-US" b="1" dirty="0">
                <a:latin typeface="Tahoma" panose="020B0604030504040204" pitchFamily="34" charset="0"/>
                <a:ea typeface="Tahoma" panose="020B0604030504040204" pitchFamily="34" charset="0"/>
                <a:cs typeface="Tahoma" panose="020B0604030504040204" pitchFamily="34" charset="0"/>
              </a:rPr>
            </a:b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CECB1844-3FFD-409C-94CC-9D20038FCBF7}"/>
              </a:ext>
            </a:extLst>
          </p:cNvPr>
          <p:cNvSpPr>
            <a:spLocks noGrp="1"/>
          </p:cNvSpPr>
          <p:nvPr>
            <p:ph sz="half" idx="2"/>
          </p:nvPr>
        </p:nvSpPr>
        <p:spPr/>
        <p:txBody>
          <a:bodyPr>
            <a:normAutofit/>
          </a:bodyPr>
          <a:lstStyle/>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a:t>
            </a:r>
          </a:p>
        </p:txBody>
      </p:sp>
      <p:sp>
        <p:nvSpPr>
          <p:cNvPr id="7" name="Text Placeholder 6">
            <a:extLst>
              <a:ext uri="{FF2B5EF4-FFF2-40B4-BE49-F238E27FC236}">
                <a16:creationId xmlns:a16="http://schemas.microsoft.com/office/drawing/2014/main" id="{3B29B0D2-EC45-407C-B4E8-B83FAE499E14}"/>
              </a:ext>
            </a:extLst>
          </p:cNvPr>
          <p:cNvSpPr>
            <a:spLocks noGrp="1"/>
          </p:cNvSpPr>
          <p:nvPr>
            <p:ph type="body" sz="quarter" idx="3"/>
          </p:nvPr>
        </p:nvSpPr>
        <p:spPr>
          <a:xfrm>
            <a:off x="6412362" y="2300748"/>
            <a:ext cx="4645152" cy="524492"/>
          </a:xfrm>
        </p:spPr>
        <p:txBody>
          <a:bodyPr>
            <a:normAutofit fontScale="25000" lnSpcReduction="20000"/>
          </a:bodyPr>
          <a:lstStyle/>
          <a:p>
            <a:endParaRPr lang="en-US" b="1" i="0" dirty="0">
              <a:solidFill>
                <a:srgbClr val="000000"/>
              </a:solidFill>
              <a:effectLst/>
              <a:latin typeface="Tahoma" panose="020B0604030504040204" pitchFamily="34" charset="0"/>
            </a:endParaRPr>
          </a:p>
          <a:p>
            <a:endParaRPr lang="en-US" b="1" i="0" dirty="0">
              <a:solidFill>
                <a:srgbClr val="000000"/>
              </a:solidFill>
              <a:effectLst/>
              <a:latin typeface="Tahoma" panose="020B0604030504040204" pitchFamily="34" charset="0"/>
            </a:endParaRPr>
          </a:p>
          <a:p>
            <a:pPr algn="ctr"/>
            <a:r>
              <a:rPr lang="en-US" sz="6400" b="1" i="0" dirty="0">
                <a:solidFill>
                  <a:srgbClr val="000000"/>
                </a:solidFill>
                <a:effectLst/>
                <a:latin typeface="Tahoma" panose="020B0604030504040204" pitchFamily="34" charset="0"/>
              </a:rPr>
              <a:t>Founded August 06, 1993 </a:t>
            </a:r>
          </a:p>
          <a:p>
            <a:endParaRPr lang="en-US" dirty="0"/>
          </a:p>
        </p:txBody>
      </p:sp>
      <p:sp>
        <p:nvSpPr>
          <p:cNvPr id="4" name="Content Placeholder 3">
            <a:extLst>
              <a:ext uri="{FF2B5EF4-FFF2-40B4-BE49-F238E27FC236}">
                <a16:creationId xmlns:a16="http://schemas.microsoft.com/office/drawing/2014/main" id="{11F47613-C6D9-49F5-9A32-7649F4667835}"/>
              </a:ext>
            </a:extLst>
          </p:cNvPr>
          <p:cNvSpPr>
            <a:spLocks noGrp="1"/>
          </p:cNvSpPr>
          <p:nvPr>
            <p:ph sz="quarter" idx="4"/>
          </p:nvPr>
        </p:nvSpPr>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28</a:t>
            </a:r>
            <a:r>
              <a:rPr lang="en-US" baseline="30000" dirty="0">
                <a:latin typeface="Tahoma" panose="020B0604030504040204" pitchFamily="34" charset="0"/>
                <a:ea typeface="Tahoma" panose="020B0604030504040204" pitchFamily="34" charset="0"/>
                <a:cs typeface="Tahoma" panose="020B0604030504040204" pitchFamily="34" charset="0"/>
              </a:rPr>
              <a:t>th</a:t>
            </a:r>
            <a:r>
              <a:rPr lang="en-US" dirty="0">
                <a:latin typeface="Tahoma" panose="020B0604030504040204" pitchFamily="34" charset="0"/>
                <a:ea typeface="Tahoma" panose="020B0604030504040204" pitchFamily="34" charset="0"/>
                <a:cs typeface="Tahoma" panose="020B0604030504040204" pitchFamily="34" charset="0"/>
              </a:rPr>
              <a:t> Anniversary of Charter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Members - 187</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Average per cap  - $160 @ six months</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Total Giving - </a:t>
            </a:r>
            <a:r>
              <a:rPr lang="en-US" b="1" dirty="0">
                <a:highlight>
                  <a:srgbClr val="00FFFF"/>
                </a:highlight>
                <a:latin typeface="Tahoma" panose="020B0604030504040204" pitchFamily="34" charset="0"/>
                <a:ea typeface="Tahoma" panose="020B0604030504040204" pitchFamily="34" charset="0"/>
                <a:cs typeface="Tahoma" panose="020B0604030504040204" pitchFamily="34" charset="0"/>
              </a:rPr>
              <a:t>$1,017,153 </a:t>
            </a:r>
            <a:r>
              <a:rPr lang="en-US" sz="900" b="1" dirty="0">
                <a:highlight>
                  <a:srgbClr val="00FFFF"/>
                </a:highlight>
                <a:latin typeface="Tahoma" panose="020B0604030504040204" pitchFamily="34" charset="0"/>
                <a:ea typeface="Tahoma" panose="020B0604030504040204" pitchFamily="34" charset="0"/>
                <a:cs typeface="Tahoma" panose="020B0604030504040204" pitchFamily="34" charset="0"/>
              </a:rPr>
              <a:t>(as of  02/08/21)</a:t>
            </a:r>
            <a:endParaRPr lang="en-US" sz="900" b="1" dirty="0">
              <a:highlight>
                <a:srgbClr val="00FFFF"/>
              </a:highlight>
            </a:endParaRPr>
          </a:p>
        </p:txBody>
      </p:sp>
      <p:pic>
        <p:nvPicPr>
          <p:cNvPr id="1026" name="Picture 2">
            <a:extLst>
              <a:ext uri="{FF2B5EF4-FFF2-40B4-BE49-F238E27FC236}">
                <a16:creationId xmlns:a16="http://schemas.microsoft.com/office/drawing/2014/main" id="{1FE4F3C6-D8F1-47C7-BE06-48C9654ED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03" y="3429000"/>
            <a:ext cx="1421996" cy="1902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D9C1C6B-91F2-46FE-894C-BB0F81006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532" y="3429000"/>
            <a:ext cx="1421996" cy="1937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 David  Petrucci ">
            <a:extLst>
              <a:ext uri="{FF2B5EF4-FFF2-40B4-BE49-F238E27FC236}">
                <a16:creationId xmlns:a16="http://schemas.microsoft.com/office/drawing/2014/main" id="{0322293A-A87E-43AA-9EF4-3326DE5DC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887" y="3429000"/>
            <a:ext cx="1419225" cy="1933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40FC7664-4DD6-46CE-8A8E-156AD520E6D7}"/>
              </a:ext>
            </a:extLst>
          </p:cNvPr>
          <p:cNvSpPr txBox="1">
            <a:spLocks noGrp="1"/>
          </p:cNvSpPr>
          <p:nvPr>
            <p:ph type="body" idx="1"/>
          </p:nvPr>
        </p:nvSpPr>
        <p:spPr>
          <a:xfrm>
            <a:off x="1238866" y="1815328"/>
            <a:ext cx="5014450" cy="1005660"/>
          </a:xfrm>
          <a:prstGeom prst="rect">
            <a:avLst/>
          </a:prstGeom>
          <a:noFill/>
        </p:spPr>
        <p:txBody>
          <a:bodyPr wrap="square">
            <a:sp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dirty="0">
                <a:effectLst/>
                <a:latin typeface="Tahoma" panose="020B0604030504040204" pitchFamily="34" charset="0"/>
                <a:ea typeface="Tahoma" panose="020B0604030504040204" pitchFamily="34" charset="0"/>
                <a:cs typeface="Tahoma" panose="020B0604030504040204" pitchFamily="34" charset="0"/>
              </a:rPr>
              <a:t>Jeff Griffin   *  Stephen Heine   *  Dave Petrucci</a:t>
            </a:r>
          </a:p>
          <a:p>
            <a:pPr marL="0" marR="0">
              <a:lnSpc>
                <a:spcPct val="107000"/>
              </a:lnSpc>
              <a:spcBef>
                <a:spcPts val="0"/>
              </a:spcBef>
              <a:spcAft>
                <a:spcPts val="800"/>
              </a:spcAft>
            </a:pPr>
            <a:r>
              <a:rPr lang="en-US"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President                President-Elect	TRF Chair</a:t>
            </a:r>
          </a:p>
        </p:txBody>
      </p:sp>
    </p:spTree>
    <p:extLst>
      <p:ext uri="{BB962C8B-B14F-4D97-AF65-F5344CB8AC3E}">
        <p14:creationId xmlns:p14="http://schemas.microsoft.com/office/powerpoint/2010/main" val="242136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6082-E327-4F47-88DF-DFE8CAB378C8}"/>
              </a:ext>
            </a:extLst>
          </p:cNvPr>
          <p:cNvSpPr>
            <a:spLocks noGrp="1"/>
          </p:cNvSpPr>
          <p:nvPr>
            <p:ph type="title"/>
          </p:nvPr>
        </p:nvSpPr>
        <p:spPr>
          <a:xfrm>
            <a:off x="1451579" y="304801"/>
            <a:ext cx="9603275" cy="1386347"/>
          </a:xfrm>
        </p:spPr>
        <p:txBody>
          <a:bodyPr>
            <a:normAutofit fontScale="9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District’s strong financial position leads to creation of an endowment fund to benefit district clubs</a:t>
            </a:r>
          </a:p>
        </p:txBody>
      </p:sp>
      <p:sp>
        <p:nvSpPr>
          <p:cNvPr id="3" name="Content Placeholder 2">
            <a:extLst>
              <a:ext uri="{FF2B5EF4-FFF2-40B4-BE49-F238E27FC236}">
                <a16:creationId xmlns:a16="http://schemas.microsoft.com/office/drawing/2014/main" id="{9A777705-54BC-4A57-B00C-3B8176F515A7}"/>
              </a:ext>
            </a:extLst>
          </p:cNvPr>
          <p:cNvSpPr>
            <a:spLocks noGrp="1"/>
          </p:cNvSpPr>
          <p:nvPr>
            <p:ph idx="1"/>
          </p:nvPr>
        </p:nvSpPr>
        <p:spPr>
          <a:xfrm>
            <a:off x="1451579" y="1907459"/>
            <a:ext cx="9603275" cy="4227870"/>
          </a:xfrm>
        </p:spPr>
        <p:txBody>
          <a:bodyPr>
            <a:normAutofit/>
          </a:bodyPr>
          <a:lstStyle/>
          <a:p>
            <a:pPr marL="0" marR="0" indent="0">
              <a:spcBef>
                <a:spcPts val="0"/>
              </a:spcBef>
              <a:spcAft>
                <a:spcPts val="0"/>
              </a:spcAft>
              <a:buNone/>
            </a:pPr>
            <a:r>
              <a:rPr lang="en-US" sz="2600" dirty="0">
                <a:solidFill>
                  <a:srgbClr val="1F497D"/>
                </a:solidFill>
                <a:effectLst/>
                <a:latin typeface="Tahoma" panose="020B0604030504040204" pitchFamily="34" charset="0"/>
                <a:ea typeface="Tahoma" panose="020B0604030504040204" pitchFamily="34" charset="0"/>
                <a:cs typeface="Tahoma" panose="020B0604030504040204" pitchFamily="34" charset="0"/>
              </a:rPr>
              <a:t> </a:t>
            </a:r>
            <a:endParaRPr lang="en-US" sz="2600" dirty="0">
              <a:solidFill>
                <a:srgbClr val="1F497D"/>
              </a:solidFill>
              <a:latin typeface="Tahoma" panose="020B0604030504040204" pitchFamily="34" charset="0"/>
              <a:ea typeface="Tahoma" panose="020B0604030504040204" pitchFamily="34" charset="0"/>
              <a:cs typeface="Tahoma" panose="020B0604030504040204" pitchFamily="34" charset="0"/>
            </a:endParaRPr>
          </a:p>
          <a:p>
            <a:pPr marL="0" marR="0" indent="0">
              <a:spcBef>
                <a:spcPts val="0"/>
              </a:spcBef>
              <a:spcAft>
                <a:spcPts val="0"/>
              </a:spcAft>
              <a:buNone/>
            </a:pPr>
            <a:r>
              <a:rPr lang="en-US" sz="2300" dirty="0">
                <a:solidFill>
                  <a:srgbClr val="1F497D"/>
                </a:solidFill>
                <a:effectLst/>
                <a:latin typeface="Tahoma" panose="020B0604030504040204" pitchFamily="34" charset="0"/>
                <a:ea typeface="Tahoma" panose="020B0604030504040204" pitchFamily="34" charset="0"/>
                <a:cs typeface="Tahoma" panose="020B0604030504040204" pitchFamily="34" charset="0"/>
              </a:rPr>
              <a:t> </a:t>
            </a:r>
            <a:endParaRPr lang="en-US" sz="23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5" name="TextBox 4">
            <a:extLst>
              <a:ext uri="{FF2B5EF4-FFF2-40B4-BE49-F238E27FC236}">
                <a16:creationId xmlns:a16="http://schemas.microsoft.com/office/drawing/2014/main" id="{4A1143B4-1DC4-4487-9244-AD526D7AE7BC}"/>
              </a:ext>
            </a:extLst>
          </p:cNvPr>
          <p:cNvSpPr txBox="1"/>
          <p:nvPr/>
        </p:nvSpPr>
        <p:spPr>
          <a:xfrm>
            <a:off x="1451579" y="2370918"/>
            <a:ext cx="9603275" cy="1446550"/>
          </a:xfrm>
          <a:prstGeom prst="rect">
            <a:avLst/>
          </a:prstGeom>
          <a:noFill/>
        </p:spPr>
        <p:txBody>
          <a:bodyPr wrap="square">
            <a:spAutoFit/>
          </a:bodyPr>
          <a:lstStyle/>
          <a:p>
            <a:pPr marL="0" marR="0" indent="0" algn="ctr">
              <a:spcBef>
                <a:spcPts val="0"/>
              </a:spcBef>
              <a:spcAft>
                <a:spcPts val="0"/>
              </a:spcAft>
              <a:buNone/>
            </a:pPr>
            <a:r>
              <a:rPr lang="en-US" sz="2000" dirty="0">
                <a:solidFill>
                  <a:srgbClr val="1F497D"/>
                </a:solidFill>
                <a:latin typeface="Tahoma" panose="020B0604030504040204" pitchFamily="34" charset="0"/>
                <a:ea typeface="Calibri" panose="020F0502020204030204" pitchFamily="34" charset="0"/>
              </a:rPr>
              <a:t>On January 22, 2021, The Rotary Foundation Chief Philanthropy Officer approved the establishment of the</a:t>
            </a:r>
          </a:p>
          <a:p>
            <a:pPr marL="0" marR="0" indent="0" algn="ctr">
              <a:spcBef>
                <a:spcPts val="0"/>
              </a:spcBef>
              <a:spcAft>
                <a:spcPts val="0"/>
              </a:spcAft>
              <a:buNone/>
            </a:pPr>
            <a:r>
              <a:rPr lang="en-US" dirty="0">
                <a:solidFill>
                  <a:srgbClr val="1F497D"/>
                </a:solidFill>
                <a:latin typeface="Tahoma" panose="020B0604030504040204" pitchFamily="34" charset="0"/>
                <a:ea typeface="Calibri" panose="020F0502020204030204" pitchFamily="34" charset="0"/>
              </a:rPr>
              <a:t> </a:t>
            </a:r>
            <a:r>
              <a:rPr lang="en-US" sz="4800" dirty="0">
                <a:solidFill>
                  <a:srgbClr val="1F497D"/>
                </a:solidFill>
                <a:latin typeface="Freestyle Script" panose="030804020302050B0404" pitchFamily="66" charset="0"/>
                <a:ea typeface="Calibri" panose="020F0502020204030204" pitchFamily="34" charset="0"/>
              </a:rPr>
              <a:t>“</a:t>
            </a:r>
            <a:r>
              <a:rPr lang="en-US" sz="4800" b="1" dirty="0">
                <a:solidFill>
                  <a:srgbClr val="1F497D"/>
                </a:solidFill>
                <a:latin typeface="Freestyle Script" panose="030804020302050B0404" pitchFamily="66" charset="0"/>
                <a:ea typeface="Calibri" panose="020F0502020204030204" pitchFamily="34" charset="0"/>
              </a:rPr>
              <a:t>District 7620 Central MD &amp; DC Endowment Fund</a:t>
            </a:r>
            <a:r>
              <a:rPr lang="en-US" sz="4800" dirty="0">
                <a:solidFill>
                  <a:srgbClr val="1F497D"/>
                </a:solidFill>
                <a:latin typeface="Freestyle Script" panose="030804020302050B0404" pitchFamily="66" charset="0"/>
                <a:ea typeface="Calibri" panose="020F0502020204030204" pitchFamily="34" charset="0"/>
              </a:rPr>
              <a:t>”</a:t>
            </a:r>
            <a:r>
              <a:rPr lang="en-US" dirty="0">
                <a:solidFill>
                  <a:srgbClr val="1F497D"/>
                </a:solidFill>
                <a:latin typeface="Tahoma" panose="020B0604030504040204" pitchFamily="34" charset="0"/>
                <a:ea typeface="Calibri" panose="020F0502020204030204" pitchFamily="34" charset="0"/>
              </a:rPr>
              <a:t> </a:t>
            </a:r>
          </a:p>
        </p:txBody>
      </p:sp>
      <p:pic>
        <p:nvPicPr>
          <p:cNvPr id="7" name="Picture 6">
            <a:extLst>
              <a:ext uri="{FF2B5EF4-FFF2-40B4-BE49-F238E27FC236}">
                <a16:creationId xmlns:a16="http://schemas.microsoft.com/office/drawing/2014/main" id="{81909B8B-5C8F-4DE8-A73F-0E6321D8E115}"/>
              </a:ext>
            </a:extLst>
          </p:cNvPr>
          <p:cNvPicPr>
            <a:picLocks noChangeAspect="1"/>
          </p:cNvPicPr>
          <p:nvPr/>
        </p:nvPicPr>
        <p:blipFill>
          <a:blip r:embed="rId2"/>
          <a:stretch>
            <a:fillRect/>
          </a:stretch>
        </p:blipFill>
        <p:spPr>
          <a:xfrm>
            <a:off x="4454740" y="3672591"/>
            <a:ext cx="3596952" cy="2462738"/>
          </a:xfrm>
          <a:prstGeom prst="rect">
            <a:avLst/>
          </a:prstGeom>
        </p:spPr>
      </p:pic>
    </p:spTree>
    <p:extLst>
      <p:ext uri="{BB962C8B-B14F-4D97-AF65-F5344CB8AC3E}">
        <p14:creationId xmlns:p14="http://schemas.microsoft.com/office/powerpoint/2010/main" val="275858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97B416-5B86-42C4-88AA-FC77544BA004}"/>
              </a:ext>
            </a:extLst>
          </p:cNvPr>
          <p:cNvPicPr>
            <a:picLocks noGrp="1" noChangeAspect="1"/>
          </p:cNvPicPr>
          <p:nvPr>
            <p:ph idx="4294967295"/>
          </p:nvPr>
        </p:nvPicPr>
        <p:blipFill>
          <a:blip r:embed="rId2"/>
          <a:stretch>
            <a:fillRect/>
          </a:stretch>
        </p:blipFill>
        <p:spPr>
          <a:xfrm>
            <a:off x="462117" y="1447800"/>
            <a:ext cx="11297264" cy="4622800"/>
          </a:xfrm>
        </p:spPr>
      </p:pic>
      <p:pic>
        <p:nvPicPr>
          <p:cNvPr id="13" name="Picture 12">
            <a:extLst>
              <a:ext uri="{FF2B5EF4-FFF2-40B4-BE49-F238E27FC236}">
                <a16:creationId xmlns:a16="http://schemas.microsoft.com/office/drawing/2014/main" id="{290B159C-9053-41FB-BC1A-56A939814A09}"/>
              </a:ext>
            </a:extLst>
          </p:cNvPr>
          <p:cNvPicPr>
            <a:picLocks noChangeAspect="1"/>
          </p:cNvPicPr>
          <p:nvPr/>
        </p:nvPicPr>
        <p:blipFill>
          <a:blip r:embed="rId3"/>
          <a:stretch>
            <a:fillRect/>
          </a:stretch>
        </p:blipFill>
        <p:spPr>
          <a:xfrm>
            <a:off x="467036" y="206476"/>
            <a:ext cx="11267765" cy="1241324"/>
          </a:xfrm>
          <a:prstGeom prst="rect">
            <a:avLst/>
          </a:prstGeom>
        </p:spPr>
      </p:pic>
    </p:spTree>
    <p:extLst>
      <p:ext uri="{BB962C8B-B14F-4D97-AF65-F5344CB8AC3E}">
        <p14:creationId xmlns:p14="http://schemas.microsoft.com/office/powerpoint/2010/main" val="245495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AF70-D7BB-401D-8671-C23F50362420}"/>
              </a:ext>
            </a:extLst>
          </p:cNvPr>
          <p:cNvSpPr>
            <a:spLocks noGrp="1"/>
          </p:cNvSpPr>
          <p:nvPr>
            <p:ph type="title"/>
          </p:nvPr>
        </p:nvSpPr>
        <p:spPr>
          <a:xfrm>
            <a:off x="1451579" y="108155"/>
            <a:ext cx="9603275" cy="1745600"/>
          </a:xfrm>
        </p:spPr>
        <p:txBody>
          <a:bodyPr>
            <a:normAutofit fontScale="90000"/>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Club member participation in district 7620 central MD &amp; DC endowment fund</a:t>
            </a:r>
            <a:endParaRPr lang="en-US" dirty="0"/>
          </a:p>
        </p:txBody>
      </p:sp>
      <p:sp>
        <p:nvSpPr>
          <p:cNvPr id="3" name="Content Placeholder 2">
            <a:extLst>
              <a:ext uri="{FF2B5EF4-FFF2-40B4-BE49-F238E27FC236}">
                <a16:creationId xmlns:a16="http://schemas.microsoft.com/office/drawing/2014/main" id="{230FDEF7-FDBE-46D6-BADC-E6C35D517C5C}"/>
              </a:ext>
            </a:extLst>
          </p:cNvPr>
          <p:cNvSpPr>
            <a:spLocks noGrp="1"/>
          </p:cNvSpPr>
          <p:nvPr>
            <p:ph idx="1"/>
          </p:nvPr>
        </p:nvSpPr>
        <p:spPr>
          <a:xfrm>
            <a:off x="1137146" y="1853755"/>
            <a:ext cx="10572254" cy="4281573"/>
          </a:xfrm>
        </p:spPr>
        <p:txBody>
          <a:bodyPr>
            <a:normAutofit/>
          </a:bodyPr>
          <a:lstStyle/>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Anyone may contribute to the “</a:t>
            </a:r>
            <a:r>
              <a:rPr lang="en-US" sz="1600" b="1" dirty="0">
                <a:effectLst/>
                <a:latin typeface="Tahoma" panose="020B0604030504040204" pitchFamily="34" charset="0"/>
                <a:ea typeface="Tahoma" panose="020B0604030504040204" pitchFamily="34" charset="0"/>
                <a:cs typeface="Tahoma" panose="020B0604030504040204" pitchFamily="34" charset="0"/>
              </a:rPr>
              <a:t>District 7620 Central MD &amp; DC Endowed Fund.” </a:t>
            </a:r>
            <a:endParaRPr 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1600" dirty="0">
                <a:effectLst/>
                <a:latin typeface="Tahoma" panose="020B0604030504040204" pitchFamily="34" charset="0"/>
                <a:ea typeface="Tahoma" panose="020B0604030504040204" pitchFamily="34" charset="0"/>
                <a:cs typeface="Tahoma" panose="020B0604030504040204" pitchFamily="34" charset="0"/>
              </a:rPr>
              <a:t>Contributions may be made by check, or donations of  IRA’s and Stocks .</a:t>
            </a:r>
            <a:endParaRPr 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1600" dirty="0">
                <a:effectLst/>
                <a:latin typeface="Tahoma" panose="020B0604030504040204" pitchFamily="34" charset="0"/>
                <a:ea typeface="Tahoma" panose="020B0604030504040204" pitchFamily="34" charset="0"/>
                <a:cs typeface="Tahoma" panose="020B0604030504040204" pitchFamily="34" charset="0"/>
              </a:rPr>
              <a:t>Contributions by check must identify “</a:t>
            </a:r>
            <a:r>
              <a:rPr lang="en-US" sz="1600" b="1" dirty="0">
                <a:effectLst/>
                <a:latin typeface="Tahoma" panose="020B0604030504040204" pitchFamily="34" charset="0"/>
                <a:ea typeface="Tahoma" panose="020B0604030504040204" pitchFamily="34" charset="0"/>
                <a:cs typeface="Tahoma" panose="020B0604030504040204" pitchFamily="34" charset="0"/>
              </a:rPr>
              <a:t>District 7620 Central MD &amp; DC Endowed Fund</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a:effectLst/>
                <a:latin typeface="Tahoma" panose="020B0604030504040204" pitchFamily="34" charset="0"/>
                <a:ea typeface="Tahoma" panose="020B0604030504040204" pitchFamily="34" charset="0"/>
                <a:cs typeface="Tahoma" panose="020B0604030504040204" pitchFamily="34" charset="0"/>
              </a:rPr>
              <a:t> E12224” </a:t>
            </a:r>
            <a:r>
              <a:rPr lang="en-US" sz="1600" dirty="0">
                <a:effectLst/>
                <a:latin typeface="Tahoma" panose="020B0604030504040204" pitchFamily="34" charset="0"/>
                <a:ea typeface="Tahoma" panose="020B0604030504040204" pitchFamily="34" charset="0"/>
                <a:cs typeface="Tahoma" panose="020B0604030504040204" pitchFamily="34" charset="0"/>
              </a:rPr>
              <a:t>as the recipient in the memo section, and must enclose the “TRF Contribution Form #123.” Send to The Rotary Foundation, 14280 Collections Center Drive, Chicago, IL 60693. </a:t>
            </a:r>
          </a:p>
          <a:p>
            <a:pPr>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To wire funds,</a:t>
            </a:r>
            <a:r>
              <a:rPr lang="en-US" sz="1600" dirty="0">
                <a:effectLst/>
                <a:latin typeface="Tahoma" panose="020B0604030504040204" pitchFamily="34" charset="0"/>
                <a:ea typeface="Tahoma" panose="020B0604030504040204" pitchFamily="34" charset="0"/>
                <a:cs typeface="Tahoma" panose="020B0604030504040204" pitchFamily="34" charset="0"/>
              </a:rPr>
              <a:t> please consult the DRFC for wire instructions.</a:t>
            </a:r>
          </a:p>
          <a:p>
            <a:pPr>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G</a:t>
            </a:r>
            <a:r>
              <a:rPr lang="en-US" sz="1600" dirty="0">
                <a:effectLst/>
                <a:latin typeface="Tahoma" panose="020B0604030504040204" pitchFamily="34" charset="0"/>
                <a:ea typeface="Tahoma" panose="020B0604030504040204" pitchFamily="34" charset="0"/>
                <a:cs typeface="Tahoma" panose="020B0604030504040204" pitchFamily="34" charset="0"/>
              </a:rPr>
              <a:t>ifts to the endowment earn giving credits toward the Major Donor recognition. </a:t>
            </a:r>
          </a:p>
          <a:p>
            <a:pPr>
              <a:buFont typeface="Wingdings" panose="05000000000000000000" pitchFamily="2" charset="2"/>
              <a:buChar char="Ø"/>
            </a:pPr>
            <a:r>
              <a:rPr lang="en-US" sz="1600" dirty="0">
                <a:effectLst/>
                <a:latin typeface="Tahoma" panose="020B0604030504040204" pitchFamily="34" charset="0"/>
                <a:ea typeface="Tahoma" panose="020B0604030504040204" pitchFamily="34" charset="0"/>
                <a:cs typeface="Tahoma" panose="020B0604030504040204" pitchFamily="34" charset="0"/>
              </a:rPr>
              <a:t>Gifts to the Endowment </a:t>
            </a:r>
            <a:r>
              <a:rPr lang="en-US" sz="1600" i="1" dirty="0">
                <a:effectLst/>
                <a:latin typeface="Tahoma" panose="020B0604030504040204" pitchFamily="34" charset="0"/>
                <a:ea typeface="Tahoma" panose="020B0604030504040204" pitchFamily="34" charset="0"/>
                <a:cs typeface="Tahoma" panose="020B0604030504040204" pitchFamily="34" charset="0"/>
              </a:rPr>
              <a:t>do not </a:t>
            </a:r>
            <a:r>
              <a:rPr lang="en-US" sz="1600" dirty="0">
                <a:effectLst/>
                <a:latin typeface="Tahoma" panose="020B0604030504040204" pitchFamily="34" charset="0"/>
                <a:ea typeface="Tahoma" panose="020B0604030504040204" pitchFamily="34" charset="0"/>
                <a:cs typeface="Tahoma" panose="020B0604030504040204" pitchFamily="34" charset="0"/>
              </a:rPr>
              <a:t>earn Paul Harris Fellow points or count toward Paul Harris Society. </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lvl="1"/>
            <a:endParaRPr lang="en-US" sz="14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91098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ED817-5B0E-4229-86EF-1EFC07059D3D}"/>
              </a:ext>
            </a:extLst>
          </p:cNvPr>
          <p:cNvSpPr>
            <a:spLocks noGrp="1"/>
          </p:cNvSpPr>
          <p:nvPr>
            <p:ph type="title"/>
          </p:nvPr>
        </p:nvSpPr>
        <p:spPr>
          <a:xfrm>
            <a:off x="415583" y="108155"/>
            <a:ext cx="11353799" cy="1543664"/>
          </a:xfrm>
        </p:spPr>
        <p:txBody>
          <a:bodyPr>
            <a:no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the district’s endowment fund will supplement club member’s contributions to the </a:t>
            </a:r>
            <a:r>
              <a:rPr lang="en-US" sz="2800" b="1" u="sng" dirty="0">
                <a:latin typeface="Tahoma" panose="020B0604030504040204" pitchFamily="34" charset="0"/>
                <a:ea typeface="Tahoma" panose="020B0604030504040204" pitchFamily="34" charset="0"/>
                <a:cs typeface="Tahoma" panose="020B0604030504040204" pitchFamily="34" charset="0"/>
              </a:rPr>
              <a:t>annual fund</a:t>
            </a:r>
            <a:r>
              <a:rPr lang="en-US" sz="2800" b="1" dirty="0">
                <a:latin typeface="Tahoma" panose="020B0604030504040204" pitchFamily="34" charset="0"/>
                <a:ea typeface="Tahoma" panose="020B0604030504040204" pitchFamily="34" charset="0"/>
                <a:cs typeface="Tahoma" panose="020B0604030504040204" pitchFamily="34" charset="0"/>
              </a:rPr>
              <a:t> with the endowment Spendable earnings directed</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to community grants</a:t>
            </a:r>
            <a:endParaRPr lang="en-US" sz="2800" b="1" u="sng"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46FC964-B133-4347-AF6D-C4F60B827E2C}"/>
              </a:ext>
            </a:extLst>
          </p:cNvPr>
          <p:cNvSpPr>
            <a:spLocks noGrp="1"/>
          </p:cNvSpPr>
          <p:nvPr>
            <p:ph sz="half" idx="1"/>
          </p:nvPr>
        </p:nvSpPr>
        <p:spPr>
          <a:xfrm>
            <a:off x="1447331" y="1840890"/>
            <a:ext cx="3975569" cy="4292600"/>
          </a:xfrm>
        </p:spPr>
        <p:txBody>
          <a:bodyPr>
            <a:noAutofit/>
          </a:bodyPr>
          <a:lstStyle/>
          <a:p>
            <a:pPr marL="0" indent="0" algn="ctr">
              <a:buNone/>
            </a:pPr>
            <a:r>
              <a:rPr lang="en-US" sz="2800" b="1" spc="-60" dirty="0">
                <a:latin typeface="Tahoma" panose="020B0604030504040204" pitchFamily="34" charset="0"/>
                <a:ea typeface="Tahoma" panose="020B0604030504040204" pitchFamily="34" charset="0"/>
                <a:cs typeface="Tahoma" panose="020B0604030504040204" pitchFamily="34" charset="0"/>
              </a:rPr>
              <a:t>The Annual Fund, </a:t>
            </a:r>
            <a:br>
              <a:rPr lang="en-US" sz="2800" b="0" spc="-60" dirty="0">
                <a:latin typeface="Tahoma" panose="020B0604030504040204" pitchFamily="34" charset="0"/>
                <a:ea typeface="Tahoma" panose="020B0604030504040204" pitchFamily="34" charset="0"/>
                <a:cs typeface="Tahoma" panose="020B0604030504040204" pitchFamily="34" charset="0"/>
              </a:rPr>
            </a:br>
            <a:r>
              <a:rPr lang="en-US" sz="2300" b="0" spc="-60" dirty="0">
                <a:latin typeface="Tahoma" panose="020B0604030504040204" pitchFamily="34" charset="0"/>
                <a:ea typeface="Tahoma" panose="020B0604030504040204" pitchFamily="34" charset="0"/>
                <a:cs typeface="Tahoma" panose="020B0604030504040204" pitchFamily="34" charset="0"/>
              </a:rPr>
              <a:t>which represents annual giving by club members to The Rotary Foundation, is the </a:t>
            </a:r>
            <a:r>
              <a:rPr lang="en-US" sz="2300" b="1" spc="-60" dirty="0">
                <a:solidFill>
                  <a:srgbClr val="C00000"/>
                </a:solidFill>
                <a:latin typeface="Tahoma" panose="020B0604030504040204" pitchFamily="34" charset="0"/>
                <a:ea typeface="Tahoma" panose="020B0604030504040204" pitchFamily="34" charset="0"/>
                <a:cs typeface="Tahoma" panose="020B0604030504040204" pitchFamily="34" charset="0"/>
              </a:rPr>
              <a:t>engine</a:t>
            </a:r>
            <a:r>
              <a:rPr lang="en-US" sz="2300" b="0" spc="-60" dirty="0">
                <a:latin typeface="Tahoma" panose="020B0604030504040204" pitchFamily="34" charset="0"/>
                <a:ea typeface="Tahoma" panose="020B0604030504040204" pitchFamily="34" charset="0"/>
                <a:cs typeface="Tahoma" panose="020B0604030504040204" pitchFamily="34" charset="0"/>
              </a:rPr>
              <a:t> that funds DDF District grants and is awarded to clubs to serve those </a:t>
            </a:r>
            <a:br>
              <a:rPr lang="en-US" sz="2300" b="0" spc="-60" dirty="0">
                <a:latin typeface="Tahoma" panose="020B0604030504040204" pitchFamily="34" charset="0"/>
                <a:ea typeface="Tahoma" panose="020B0604030504040204" pitchFamily="34" charset="0"/>
                <a:cs typeface="Tahoma" panose="020B0604030504040204" pitchFamily="34" charset="0"/>
              </a:rPr>
            </a:br>
            <a:r>
              <a:rPr lang="en-US" sz="2300" b="0" spc="-60" dirty="0">
                <a:latin typeface="Tahoma" panose="020B0604030504040204" pitchFamily="34" charset="0"/>
                <a:ea typeface="Tahoma" panose="020B0604030504040204" pitchFamily="34" charset="0"/>
                <a:cs typeface="Tahoma" panose="020B0604030504040204" pitchFamily="34" charset="0"/>
              </a:rPr>
              <a:t>in our communities and around the globe to live </a:t>
            </a:r>
            <a:br>
              <a:rPr lang="en-US" sz="2300" b="0" spc="-60" dirty="0">
                <a:latin typeface="Tahoma" panose="020B0604030504040204" pitchFamily="34" charset="0"/>
                <a:ea typeface="Tahoma" panose="020B0604030504040204" pitchFamily="34" charset="0"/>
                <a:cs typeface="Tahoma" panose="020B0604030504040204" pitchFamily="34" charset="0"/>
              </a:rPr>
            </a:br>
            <a:r>
              <a:rPr lang="en-US" sz="2300" b="0" spc="-60" dirty="0">
                <a:latin typeface="Tahoma" panose="020B0604030504040204" pitchFamily="34" charset="0"/>
                <a:ea typeface="Tahoma" panose="020B0604030504040204" pitchFamily="34" charset="0"/>
                <a:cs typeface="Tahoma" panose="020B0604030504040204" pitchFamily="34" charset="0"/>
              </a:rPr>
              <a:t>better lives </a:t>
            </a:r>
            <a:r>
              <a:rPr lang="en-US" sz="2300" b="1" u="sng" spc="-60" dirty="0">
                <a:latin typeface="Tahoma" panose="020B0604030504040204" pitchFamily="34" charset="0"/>
                <a:ea typeface="Tahoma" panose="020B0604030504040204" pitchFamily="34" charset="0"/>
                <a:cs typeface="Tahoma" panose="020B0604030504040204" pitchFamily="34" charset="0"/>
              </a:rPr>
              <a:t>today</a:t>
            </a:r>
            <a:r>
              <a:rPr lang="en-US" sz="2300" b="0" spc="-60" dirty="0">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30C94760-1835-4198-A289-BB75A2A11D74}"/>
              </a:ext>
            </a:extLst>
          </p:cNvPr>
          <p:cNvSpPr>
            <a:spLocks noGrp="1"/>
          </p:cNvSpPr>
          <p:nvPr>
            <p:ph sz="half" idx="2"/>
          </p:nvPr>
        </p:nvSpPr>
        <p:spPr>
          <a:xfrm>
            <a:off x="5981700" y="1840890"/>
            <a:ext cx="5077223" cy="4292600"/>
          </a:xfrm>
        </p:spPr>
        <p:txBody>
          <a:bodyPr>
            <a:normAutofit/>
          </a:bodyPr>
          <a:lstStyle/>
          <a:p>
            <a:pPr marL="0" indent="0" algn="ctr">
              <a:buNone/>
            </a:pPr>
            <a:r>
              <a:rPr lang="en-US" sz="2800" b="1" dirty="0">
                <a:latin typeface="Tahoma" panose="020B0604030504040204" pitchFamily="34" charset="0"/>
                <a:ea typeface="Tahoma" panose="020B0604030504040204" pitchFamily="34" charset="0"/>
                <a:cs typeface="Tahoma" panose="020B0604030504040204" pitchFamily="34" charset="0"/>
              </a:rPr>
              <a:t>District 7620 Central MD &amp; DC Endowment Fund</a:t>
            </a:r>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300" dirty="0">
                <a:latin typeface="Tahoma" panose="020B0604030504040204" pitchFamily="34" charset="0"/>
                <a:ea typeface="Tahoma" panose="020B0604030504040204" pitchFamily="34" charset="0"/>
                <a:cs typeface="Tahoma" panose="020B0604030504040204" pitchFamily="34" charset="0"/>
              </a:rPr>
              <a:t>maintains the principal amount in perpetuity, while helping invest to increase market value and generate </a:t>
            </a:r>
            <a:r>
              <a:rPr lang="en-US" sz="2300" u="sng" dirty="0">
                <a:latin typeface="Tahoma" panose="020B0604030504040204" pitchFamily="34" charset="0"/>
                <a:ea typeface="Tahoma" panose="020B0604030504040204" pitchFamily="34" charset="0"/>
                <a:cs typeface="Tahoma" panose="020B0604030504040204" pitchFamily="34" charset="0"/>
              </a:rPr>
              <a:t>spendable earnings</a:t>
            </a:r>
            <a:r>
              <a:rPr lang="en-US" sz="2300" dirty="0">
                <a:latin typeface="Tahoma" panose="020B0604030504040204" pitchFamily="34" charset="0"/>
                <a:ea typeface="Tahoma" panose="020B0604030504040204" pitchFamily="34" charset="0"/>
                <a:cs typeface="Tahoma" panose="020B0604030504040204" pitchFamily="34" charset="0"/>
              </a:rPr>
              <a:t> to the District from the invested funds every year </a:t>
            </a:r>
            <a:r>
              <a:rPr lang="en-US" sz="2300" b="1" u="sng" dirty="0">
                <a:latin typeface="Tahoma" panose="020B0604030504040204" pitchFamily="34" charset="0"/>
                <a:ea typeface="Tahoma" panose="020B0604030504040204" pitchFamily="34" charset="0"/>
                <a:cs typeface="Tahoma" panose="020B0604030504040204" pitchFamily="34" charset="0"/>
              </a:rPr>
              <a:t>forever</a:t>
            </a:r>
            <a:r>
              <a:rPr lang="en-US" sz="2300" dirty="0">
                <a:latin typeface="Tahoma" panose="020B0604030504040204" pitchFamily="34" charset="0"/>
                <a:ea typeface="Tahoma" panose="020B0604030504040204" pitchFamily="34" charset="0"/>
                <a:cs typeface="Tahoma" panose="020B0604030504040204" pitchFamily="34" charset="0"/>
              </a:rPr>
              <a:t>.</a:t>
            </a:r>
          </a:p>
          <a:p>
            <a:pPr marL="0" indent="0" algn="ctr">
              <a:buNone/>
            </a:pPr>
            <a:endParaRPr lang="en-US" sz="2200" dirty="0"/>
          </a:p>
          <a:p>
            <a:pPr marL="0" indent="0" algn="ctr">
              <a:buNone/>
            </a:pPr>
            <a:endParaRPr lang="en-US" sz="3200" dirty="0"/>
          </a:p>
        </p:txBody>
      </p:sp>
    </p:spTree>
    <p:extLst>
      <p:ext uri="{BB962C8B-B14F-4D97-AF65-F5344CB8AC3E}">
        <p14:creationId xmlns:p14="http://schemas.microsoft.com/office/powerpoint/2010/main" val="201661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1325-B78D-4069-8BDE-2A09114C0CC7}"/>
              </a:ext>
            </a:extLst>
          </p:cNvPr>
          <p:cNvSpPr>
            <a:spLocks noGrp="1"/>
          </p:cNvSpPr>
          <p:nvPr>
            <p:ph type="title"/>
          </p:nvPr>
        </p:nvSpPr>
        <p:spPr>
          <a:xfrm>
            <a:off x="1451579" y="299803"/>
            <a:ext cx="9603275" cy="1304145"/>
          </a:xfrm>
        </p:spPr>
        <p:txBody>
          <a:bodyPr>
            <a:no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Let’s us talk about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Community Grants</a:t>
            </a:r>
          </a:p>
        </p:txBody>
      </p:sp>
      <p:sp>
        <p:nvSpPr>
          <p:cNvPr id="3" name="Content Placeholder 2">
            <a:extLst>
              <a:ext uri="{FF2B5EF4-FFF2-40B4-BE49-F238E27FC236}">
                <a16:creationId xmlns:a16="http://schemas.microsoft.com/office/drawing/2014/main" id="{A44F7A21-9E96-4F09-A4A9-F7F292FDE541}"/>
              </a:ext>
            </a:extLst>
          </p:cNvPr>
          <p:cNvSpPr>
            <a:spLocks noGrp="1"/>
          </p:cNvSpPr>
          <p:nvPr>
            <p:ph idx="1"/>
          </p:nvPr>
        </p:nvSpPr>
        <p:spPr>
          <a:xfrm>
            <a:off x="1451579" y="2083632"/>
            <a:ext cx="9603275" cy="3942413"/>
          </a:xfrm>
        </p:spPr>
        <p:txBody>
          <a:bodyPr>
            <a:normAutofit fontScale="92500"/>
          </a:bodyPr>
          <a:lstStyle/>
          <a:p>
            <a:pPr marL="0" indent="0" algn="ctr">
              <a:buNone/>
            </a:pPr>
            <a:r>
              <a:rPr lang="en-US" sz="3200" b="1" dirty="0">
                <a:latin typeface="Tahoma" panose="020B0604030504040204" pitchFamily="34" charset="0"/>
                <a:ea typeface="Tahoma" panose="020B0604030504040204" pitchFamily="34" charset="0"/>
                <a:cs typeface="Tahoma" panose="020B0604030504040204" pitchFamily="34" charset="0"/>
              </a:rPr>
              <a:t>Criteria Guidelines &amp; Writing Quality Grants</a:t>
            </a:r>
            <a:endParaRPr lang="en-US" sz="3200" dirty="0">
              <a:latin typeface="Tahoma" panose="020B0604030504040204" pitchFamily="34" charset="0"/>
              <a:ea typeface="Tahoma" panose="020B0604030504040204" pitchFamily="34" charset="0"/>
              <a:cs typeface="Tahoma" panose="020B0604030504040204" pitchFamily="34" charset="0"/>
            </a:endParaRPr>
          </a:p>
          <a:p>
            <a:pPr lvl="2">
              <a:buFont typeface="Wingdings" panose="05000000000000000000" pitchFamily="2" charset="2"/>
              <a:buChar char="ü"/>
            </a:pPr>
            <a:r>
              <a:rPr lang="en-US" sz="3200" dirty="0">
                <a:latin typeface="Tahoma" panose="020B0604030504040204" pitchFamily="34" charset="0"/>
                <a:ea typeface="Tahoma" panose="020B0604030504040204" pitchFamily="34" charset="0"/>
                <a:cs typeface="Tahoma" panose="020B0604030504040204" pitchFamily="34" charset="0"/>
              </a:rPr>
              <a:t>Clearly state your vision for the project</a:t>
            </a:r>
          </a:p>
          <a:p>
            <a:pPr lvl="2">
              <a:buFont typeface="Wingdings" panose="05000000000000000000" pitchFamily="2" charset="2"/>
              <a:buChar char="ü"/>
            </a:pPr>
            <a:r>
              <a:rPr lang="en-US" sz="3200" dirty="0">
                <a:latin typeface="Tahoma" panose="020B0604030504040204" pitchFamily="34" charset="0"/>
                <a:ea typeface="Tahoma" panose="020B0604030504040204" pitchFamily="34" charset="0"/>
                <a:cs typeface="Tahoma" panose="020B0604030504040204" pitchFamily="34" charset="0"/>
              </a:rPr>
              <a:t>Clearly state your Objective(s)</a:t>
            </a:r>
          </a:p>
          <a:p>
            <a:pPr lvl="2">
              <a:buFont typeface="Wingdings" panose="05000000000000000000" pitchFamily="2" charset="2"/>
              <a:buChar char="ü"/>
            </a:pPr>
            <a:r>
              <a:rPr lang="en-US" sz="3200" dirty="0">
                <a:latin typeface="Tahoma" panose="020B0604030504040204" pitchFamily="34" charset="0"/>
                <a:ea typeface="Tahoma" panose="020B0604030504040204" pitchFamily="34" charset="0"/>
                <a:cs typeface="Tahoma" panose="020B0604030504040204" pitchFamily="34" charset="0"/>
              </a:rPr>
              <a:t>Clearly state your plan of Sustainability</a:t>
            </a:r>
          </a:p>
          <a:p>
            <a:pPr lvl="2">
              <a:buFont typeface="Wingdings" panose="05000000000000000000" pitchFamily="2" charset="2"/>
              <a:buChar char="ü"/>
            </a:pPr>
            <a:r>
              <a:rPr lang="en-US" sz="3200" dirty="0">
                <a:latin typeface="Tahoma" panose="020B0604030504040204" pitchFamily="34" charset="0"/>
                <a:ea typeface="Tahoma" panose="020B0604030504040204" pitchFamily="34" charset="0"/>
                <a:cs typeface="Tahoma" panose="020B0604030504040204" pitchFamily="34" charset="0"/>
              </a:rPr>
              <a:t>Clearly state objectively how it is Measured</a:t>
            </a:r>
          </a:p>
          <a:p>
            <a:pPr lvl="2">
              <a:buFont typeface="Wingdings" panose="05000000000000000000" pitchFamily="2" charset="2"/>
              <a:buChar char="ü"/>
            </a:pPr>
            <a:r>
              <a:rPr lang="en-US" sz="3200" dirty="0">
                <a:latin typeface="Tahoma" panose="020B0604030504040204" pitchFamily="34" charset="0"/>
                <a:ea typeface="Tahoma" panose="020B0604030504040204" pitchFamily="34" charset="0"/>
                <a:cs typeface="Tahoma" panose="020B0604030504040204" pitchFamily="34" charset="0"/>
              </a:rPr>
              <a:t> How will the outcome be determined Impactful</a:t>
            </a:r>
          </a:p>
          <a:p>
            <a:pPr marL="0" indent="0" algn="ctr">
              <a:buNone/>
            </a:pPr>
            <a:endParaRPr lang="en-US" sz="2800" dirty="0"/>
          </a:p>
        </p:txBody>
      </p:sp>
    </p:spTree>
    <p:extLst>
      <p:ext uri="{BB962C8B-B14F-4D97-AF65-F5344CB8AC3E}">
        <p14:creationId xmlns:p14="http://schemas.microsoft.com/office/powerpoint/2010/main" val="3317135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12243</TotalTime>
  <Words>2550</Words>
  <Application>Microsoft Office PowerPoint</Application>
  <PresentationFormat>Widescreen</PresentationFormat>
  <Paragraphs>230</Paragraphs>
  <Slides>39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Freestyle Script</vt:lpstr>
      <vt:lpstr>Georgia</vt:lpstr>
      <vt:lpstr>Gill Sans MT</vt:lpstr>
      <vt:lpstr>Tahoma</vt:lpstr>
      <vt:lpstr>Wingdings</vt:lpstr>
      <vt:lpstr>Gallery</vt:lpstr>
      <vt:lpstr>PowerPoint Presentation</vt:lpstr>
      <vt:lpstr>Attention please</vt:lpstr>
      <vt:lpstr>The Rotary Foundation District 7620 Learning Series for 2021-2022  PDG Rich Glover 2018-2019 District 7620 Rotary Foundation Chair 2019-2023</vt:lpstr>
      <vt:lpstr>DRFC Special Recognition to D-7620  Rotary Club of Carroll Creek (Frederick) Reaching a Milestone </vt:lpstr>
      <vt:lpstr>District’s strong financial position leads to creation of an endowment fund to benefit district clubs</vt:lpstr>
      <vt:lpstr>PowerPoint Presentation</vt:lpstr>
      <vt:lpstr>Club member participation in district 7620 central MD &amp; DC endowment fund</vt:lpstr>
      <vt:lpstr>the district’s endowment fund will supplement club member’s contributions to the annual fund with the endowment Spendable earnings directed to community grants</vt:lpstr>
      <vt:lpstr>Let’s us talk about  Community Grants</vt:lpstr>
      <vt:lpstr>Project Vision</vt:lpstr>
      <vt:lpstr>YOUR objectives</vt:lpstr>
      <vt:lpstr>Principles of Sustainability</vt:lpstr>
      <vt:lpstr>Our plan will be measurable</vt:lpstr>
      <vt:lpstr>How is the outcome determined impactful</vt:lpstr>
      <vt:lpstr>Welcome to  “The District and Club database” DACdb</vt:lpstr>
      <vt:lpstr>Getting Started DACdb Videos</vt:lpstr>
      <vt:lpstr>A quick start process by steps  in Grant Module</vt:lpstr>
      <vt:lpstr>DACdb Module For Community Grants</vt:lpstr>
      <vt:lpstr>PowerPoint Presentation</vt:lpstr>
      <vt:lpstr>PowerPoint Presentation</vt:lpstr>
      <vt:lpstr>Club Grants View Manage your Grants The power of supporting the Annual Fund</vt:lpstr>
      <vt:lpstr>Role of District Grants Team</vt:lpstr>
      <vt:lpstr>Your 2021-2022 Grants Committee Team</vt:lpstr>
      <vt:lpstr>Can everyone see the Notes ?  YES </vt:lpstr>
      <vt:lpstr>District Grant pay-out policy</vt:lpstr>
      <vt:lpstr>Memorandum of Understanding</vt:lpstr>
      <vt:lpstr>TRF Changes effective July 01, 2021  high demand for global grants is far exceeding and outpacing  the growth in Annual Fund contributions.  The Rotary year 2021-2022, TRF is taking several cost-saving measures in an effort to fund more global grants.    </vt:lpstr>
      <vt:lpstr>The Annual fund is the engine  that drives our district giving</vt:lpstr>
      <vt:lpstr>District Designated Funds (DDF)  Grant Criteria  “10” Memorandum of Understanding (MOU)</vt:lpstr>
      <vt:lpstr>MOU Eligibility for EREY 2020-2021  Rotary TRF club Award   VS.   7620 MOU ErEY</vt:lpstr>
      <vt:lpstr>Club TRF Chair management of Club reports is a must and eligibility may depend on it.</vt:lpstr>
      <vt:lpstr>PowerPoint Presentation</vt:lpstr>
      <vt:lpstr>PowerPoint Presentation</vt:lpstr>
      <vt:lpstr>PowerPoint Presentation</vt:lpstr>
      <vt:lpstr>PowerPoint Presentation</vt:lpstr>
      <vt:lpstr>Ways to promote Individual &amp; club recognition and support of the Annual Fund</vt:lpstr>
      <vt:lpstr>The impact in our community and around the world is by the rotary foundations world renown stewardship of our contributions</vt:lpstr>
      <vt:lpstr>Strategy   Results</vt:lpstr>
      <vt:lpstr>Endowment INVESTMENT EARNINGS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Rotary Foundation District 7620 Education Series for 2021-2022</dc:title>
  <dc:creator>rich@glovercrew.net</dc:creator>
  <cp:lastModifiedBy>rich@glovercrew.net</cp:lastModifiedBy>
  <cp:revision>203</cp:revision>
  <cp:lastPrinted>2021-02-18T23:52:19Z</cp:lastPrinted>
  <dcterms:created xsi:type="dcterms:W3CDTF">2021-01-04T19:05:23Z</dcterms:created>
  <dcterms:modified xsi:type="dcterms:W3CDTF">2021-02-22T02:40:02Z</dcterms:modified>
</cp:coreProperties>
</file>