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423" r:id="rId2"/>
    <p:sldId id="268" r:id="rId3"/>
    <p:sldId id="446" r:id="rId4"/>
    <p:sldId id="455" r:id="rId5"/>
    <p:sldId id="383" r:id="rId6"/>
    <p:sldId id="434" r:id="rId7"/>
    <p:sldId id="437" r:id="rId8"/>
    <p:sldId id="440" r:id="rId9"/>
    <p:sldId id="363" r:id="rId10"/>
    <p:sldId id="438" r:id="rId11"/>
    <p:sldId id="364" r:id="rId12"/>
    <p:sldId id="439" r:id="rId13"/>
    <p:sldId id="353" r:id="rId14"/>
    <p:sldId id="443" r:id="rId15"/>
    <p:sldId id="361" r:id="rId16"/>
    <p:sldId id="356" r:id="rId17"/>
    <p:sldId id="409" r:id="rId18"/>
    <p:sldId id="372" r:id="rId19"/>
    <p:sldId id="371" r:id="rId20"/>
    <p:sldId id="373" r:id="rId21"/>
    <p:sldId id="456" r:id="rId22"/>
    <p:sldId id="326" r:id="rId23"/>
    <p:sldId id="344" r:id="rId24"/>
    <p:sldId id="355" r:id="rId25"/>
    <p:sldId id="436" r:id="rId26"/>
    <p:sldId id="460" r:id="rId27"/>
    <p:sldId id="457" r:id="rId28"/>
    <p:sldId id="380" r:id="rId29"/>
    <p:sldId id="381" r:id="rId30"/>
    <p:sldId id="377" r:id="rId31"/>
    <p:sldId id="411" r:id="rId32"/>
    <p:sldId id="375" r:id="rId33"/>
    <p:sldId id="376" r:id="rId34"/>
    <p:sldId id="412" r:id="rId35"/>
    <p:sldId id="444" r:id="rId36"/>
    <p:sldId id="426" r:id="rId37"/>
    <p:sldId id="357" r:id="rId38"/>
    <p:sldId id="343" r:id="rId39"/>
    <p:sldId id="354" r:id="rId40"/>
    <p:sldId id="427" r:id="rId41"/>
    <p:sldId id="346" r:id="rId42"/>
    <p:sldId id="459" r:id="rId43"/>
    <p:sldId id="458" r:id="rId44"/>
    <p:sldId id="351" r:id="rId45"/>
    <p:sldId id="365" r:id="rId46"/>
    <p:sldId id="358" r:id="rId47"/>
    <p:sldId id="349" r:id="rId48"/>
    <p:sldId id="445" r:id="rId49"/>
    <p:sldId id="442" r:id="rId50"/>
    <p:sldId id="369" r:id="rId51"/>
    <p:sldId id="424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1"/>
    <a:srgbClr val="00246C"/>
    <a:srgbClr val="20449F"/>
    <a:srgbClr val="FFFFCC"/>
    <a:srgbClr val="8F2390"/>
    <a:srgbClr val="C7BCD2"/>
    <a:srgbClr val="D91B5C"/>
    <a:srgbClr val="48595D"/>
    <a:srgbClr val="FFFFFF"/>
    <a:srgbClr val="D91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97436" autoAdjust="0"/>
  </p:normalViewPr>
  <p:slideViewPr>
    <p:cSldViewPr snapToGrid="0" showGuides="1">
      <p:cViewPr varScale="1">
        <p:scale>
          <a:sx n="71" d="100"/>
          <a:sy n="71" d="100"/>
        </p:scale>
        <p:origin x="90" y="1590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834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4/23/2022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2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end of this presentation,</a:t>
            </a:r>
            <a:r>
              <a:rPr lang="en-US" baseline="0" dirty="0"/>
              <a:t> you’ll learn</a:t>
            </a:r>
          </a:p>
          <a:p>
            <a:r>
              <a:rPr lang="en-US" baseline="0" dirty="0"/>
              <a:t>-Why its important to use our logos correctly</a:t>
            </a:r>
          </a:p>
          <a:p>
            <a:r>
              <a:rPr lang="en-US" baseline="0" dirty="0"/>
              <a:t>-How to use our logos correctly</a:t>
            </a:r>
          </a:p>
          <a:p>
            <a:r>
              <a:rPr lang="en-US" baseline="0" dirty="0"/>
              <a:t>-Resources to effectively use our logos correctly in your club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8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with some terminology. </a:t>
            </a:r>
            <a:endParaRPr lang="en-US" b="1" baseline="0" dirty="0"/>
          </a:p>
          <a:p>
            <a:endParaRPr lang="en-US" b="1" dirty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This is Rotary’s logo,</a:t>
            </a:r>
            <a:r>
              <a:rPr lang="en-US" b="0" baseline="0" dirty="0"/>
              <a:t> or what is referred to as the Masterbrand Signature. It consists of the </a:t>
            </a:r>
            <a:r>
              <a:rPr lang="en-US" b="0" dirty="0"/>
              <a:t>word Rotary and the Rotary wheel. Below the MBS is t</a:t>
            </a:r>
            <a:r>
              <a:rPr lang="en-US" altLang="en-US" sz="1600" b="0" dirty="0">
                <a:solidFill>
                  <a:schemeClr val="accent4"/>
                </a:solidFill>
                <a:latin typeface="Georgia"/>
                <a:ea typeface="ＭＳ Ｐゴシック"/>
              </a:rPr>
              <a:t>he simplified logo. Either</a:t>
            </a:r>
            <a:r>
              <a:rPr lang="en-US" altLang="en-US" sz="1600" b="0" baseline="0" dirty="0">
                <a:solidFill>
                  <a:schemeClr val="accent4"/>
                </a:solidFill>
                <a:latin typeface="Georgia"/>
                <a:ea typeface="ＭＳ Ｐゴシック"/>
              </a:rPr>
              <a:t> of these logos can be used as our Rotary logo. </a:t>
            </a:r>
          </a:p>
          <a:p>
            <a:endParaRPr lang="en-US" dirty="0"/>
          </a:p>
          <a:p>
            <a:pPr marL="0" marR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Then,</a:t>
            </a:r>
            <a:r>
              <a:rPr lang="en-US" baseline="0" dirty="0"/>
              <a:t> there’s the </a:t>
            </a:r>
            <a:r>
              <a:rPr lang="en-US" dirty="0"/>
              <a:t>Mark of Excellence,</a:t>
            </a:r>
            <a:r>
              <a:rPr lang="en-US" baseline="0" dirty="0"/>
              <a:t> which is the Rotary wheel on its own. </a:t>
            </a:r>
            <a:r>
              <a:rPr lang="en-US" dirty="0"/>
              <a:t>It is always used in combination with the Masterbrand Signature, and is</a:t>
            </a:r>
            <a:r>
              <a:rPr lang="en-US" baseline="0" dirty="0"/>
              <a:t> </a:t>
            </a:r>
            <a:r>
              <a:rPr lang="en-US" dirty="0"/>
              <a:t>always depicted much larger than the Masterbrand Signature. Please notice that we don’t offer the simplified</a:t>
            </a:r>
            <a:r>
              <a:rPr lang="en-US" baseline="0" dirty="0"/>
              <a:t> logo as the mark of excellence.</a:t>
            </a:r>
            <a:endParaRPr lang="en-US" dirty="0"/>
          </a:p>
          <a:p>
            <a:pPr marL="0" marR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</a:t>
            </a:r>
            <a:r>
              <a:rPr lang="en-US" baseline="0" dirty="0"/>
              <a:t> elements are the base of Rotary’s visual identity. Every club, district, and program is to use the Masterbrand Signature its visual identity. </a:t>
            </a:r>
          </a:p>
          <a:p>
            <a:pPr marL="0" marR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logo cannot be manipulated. You wouldn’t manipulate any other brand’s logo. </a:t>
            </a:r>
          </a:p>
          <a:p>
            <a:pPr marL="0" marR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de-CH" dirty="0"/>
          </a:p>
          <a:p>
            <a:endParaRPr lang="de-CH" dirty="0"/>
          </a:p>
          <a:p>
            <a:endParaRPr lang="en-US" altLang="en-US" dirty="0">
              <a:latin typeface="Arial" panose="020B0604020202020204" pitchFamily="34" charset="0"/>
              <a:ea typeface="ヒラギノ角ゴ Pro W3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84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>
                <a:latin typeface="Arial" panose="020B0604020202020204" pitchFamily="34" charset="0"/>
                <a:ea typeface="ヒラギノ角ゴ Pro W3" charset="-128"/>
              </a:rPr>
              <a:t>Only Rotary International can use the Masterbrand Signature on its own. Clubs, districts, multi-districts and zones can only use the Rotary logo with their club, district, or zone name. This applies to Rotary, </a:t>
            </a:r>
            <a:r>
              <a:rPr lang="en-US" altLang="en-US" baseline="0" dirty="0" err="1">
                <a:latin typeface="Arial" panose="020B0604020202020204" pitchFamily="34" charset="0"/>
                <a:ea typeface="ヒラギノ角ゴ Pro W3" charset="-128"/>
              </a:rPr>
              <a:t>Rotaract</a:t>
            </a:r>
            <a:r>
              <a:rPr lang="en-US" altLang="en-US" baseline="0" dirty="0">
                <a:latin typeface="Arial" panose="020B0604020202020204" pitchFamily="34" charset="0"/>
                <a:ea typeface="ヒラギノ角ゴ Pro W3" charset="-128"/>
              </a:rPr>
              <a:t> and Interact clubs. </a:t>
            </a:r>
          </a:p>
          <a:p>
            <a:endParaRPr lang="en-US" altLang="en-US" baseline="0" dirty="0">
              <a:latin typeface="Arial" panose="020B0604020202020204" pitchFamily="34" charset="0"/>
              <a:ea typeface="ヒラギノ角ゴ Pro W3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63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55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use of various colors, fonts, and sizes, along with the alteration of the Mark of Excellence is a problem. There is no cohesion or unity. Perhaps all of these programs are part of a larger network, but it’s really hard to tell. And that can cause a potential member, donor or partner to doubt if we are an organization they can trust –- to join, to donate money to, or partner with. </a:t>
            </a:r>
          </a:p>
          <a:p>
            <a:endParaRPr lang="en-US" baseline="0" dirty="0"/>
          </a:p>
          <a:p>
            <a:r>
              <a:rPr lang="en-US" baseline="0" dirty="0"/>
              <a:t>We need our rules when it comes to our logos so we can share a consistent story and message.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3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7680resource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hyperlink" Target="https://tinyurl.com/7680resources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hyperlink" Target="mailto:john.tabor@hdrinc.com" TargetMode="External"/><Relationship Id="rId4" Type="http://schemas.openxmlformats.org/officeDocument/2006/relationships/hyperlink" Target="mailto:dr.wendy.barnhardt@g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5" Type="http://schemas.openxmlformats.org/officeDocument/2006/relationships/image" Target="../media/image18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18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7680resource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hyperlink" Target="http://www.rotary.org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brandcenter.rotary.org/en-GB/Club-Resources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tinyurl.com/7680resources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hyperlink" Target="https://my.rotary.org/en/learning-reference/learn-topic/public-relations" TargetMode="External"/><Relationship Id="rId4" Type="http://schemas.openxmlformats.org/officeDocument/2006/relationships/hyperlink" Target="https://brandcenter.rotary.org/en-GB/App/AssetDetails/b/www/Asset/Details/2130?brand=www&amp;returnUrl=https%3a%2f%2fbrandcenter.rotary.org%2fen-GB%2fGuidelines&amp;page=1&amp;pageSize=20&amp;showadvancedsearch=True&amp;showkeywordfilters=True&amp;showselectedkeywordfilters=True&amp;b=www&amp;bs=www&amp;k=42&amp;k=17&amp;pg=Archived&amp;pg=Deleted&amp;pg=Public&amp;pg=Unapproved&amp;view=Standar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1BA1-0681-4E27-A8F3-3E0AEB3238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F23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319CC65-36FB-45BB-8E40-50DBB7FE2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23" y="361326"/>
            <a:ext cx="1536112" cy="2044649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10BE2D85-4151-4EA2-8CA0-C9B749E0D806}"/>
              </a:ext>
            </a:extLst>
          </p:cNvPr>
          <p:cNvSpPr txBox="1">
            <a:spLocks/>
          </p:cNvSpPr>
          <p:nvPr/>
        </p:nvSpPr>
        <p:spPr>
          <a:xfrm>
            <a:off x="4111557" y="3167058"/>
            <a:ext cx="7457872" cy="25283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en-US" sz="3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Image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Relations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en-US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809C50A0-F069-4853-B493-8EF8C6F4206D}"/>
              </a:ext>
            </a:extLst>
          </p:cNvPr>
          <p:cNvSpPr txBox="1">
            <a:spLocks/>
          </p:cNvSpPr>
          <p:nvPr/>
        </p:nvSpPr>
        <p:spPr>
          <a:xfrm>
            <a:off x="4111557" y="833336"/>
            <a:ext cx="3223099" cy="25283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8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7680</a:t>
            </a:r>
          </a:p>
        </p:txBody>
      </p:sp>
    </p:spTree>
    <p:extLst>
      <p:ext uri="{BB962C8B-B14F-4D97-AF65-F5344CB8AC3E}">
        <p14:creationId xmlns:p14="http://schemas.microsoft.com/office/powerpoint/2010/main" val="1072837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65DCBB-2789-41A2-836A-5C87DB894F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720" y="1799898"/>
            <a:ext cx="7047478" cy="475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3A53C-BCF2-4C16-9B9C-0E5A455C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DD889-BEEB-4D7B-934D-12FE12E5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2B784D-7F59-4853-81E6-D8955B7E7A72}"/>
              </a:ext>
            </a:extLst>
          </p:cNvPr>
          <p:cNvSpPr txBox="1">
            <a:spLocks/>
          </p:cNvSpPr>
          <p:nvPr/>
        </p:nvSpPr>
        <p:spPr>
          <a:xfrm>
            <a:off x="380999" y="2142067"/>
            <a:ext cx="11506199" cy="403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err="1"/>
              <a:t>DACdb</a:t>
            </a:r>
            <a:endParaRPr lang="en-US" sz="4400" dirty="0"/>
          </a:p>
          <a:p>
            <a:endParaRPr lang="en-US" dirty="0">
              <a:hlinkClick r:id="rId3"/>
            </a:endParaRPr>
          </a:p>
          <a:p>
            <a:r>
              <a:rPr lang="en-US" u="sng" dirty="0">
                <a:solidFill>
                  <a:srgbClr val="0070C0"/>
                </a:solidFill>
              </a:rPr>
              <a:t>www.dacdb.com</a:t>
            </a:r>
          </a:p>
          <a:p>
            <a:r>
              <a:rPr lang="en-US" dirty="0"/>
              <a:t>District and Club Data Base</a:t>
            </a:r>
          </a:p>
          <a:p>
            <a:r>
              <a:rPr lang="en-US" dirty="0"/>
              <a:t>Access to all Members and </a:t>
            </a:r>
            <a:br>
              <a:rPr lang="en-US" dirty="0"/>
            </a:br>
            <a:r>
              <a:rPr lang="en-US" dirty="0"/>
              <a:t>Clubs</a:t>
            </a:r>
          </a:p>
          <a:p>
            <a:r>
              <a:rPr lang="en-US" dirty="0"/>
              <a:t>Access to District Leadership</a:t>
            </a:r>
          </a:p>
          <a:p>
            <a:r>
              <a:rPr lang="en-US" dirty="0"/>
              <a:t>Websites and Newsletters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E7D18-7E0B-4DB3-9E10-963993B585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9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05F1-D24B-4AC0-B91D-2C0CEC33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/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A866D-A933-4102-AF28-00CAE82A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E29B08-9A4A-4C42-9BBB-BD72E8C1C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2625876"/>
          </a:xfrm>
        </p:spPr>
        <p:txBody>
          <a:bodyPr>
            <a:normAutofit/>
          </a:bodyPr>
          <a:lstStyle/>
          <a:p>
            <a:r>
              <a:rPr lang="en-US" sz="3200" dirty="0" err="1"/>
              <a:t>What’sAPP</a:t>
            </a:r>
            <a:r>
              <a:rPr lang="en-US" sz="3200" dirty="0"/>
              <a:t>     PI/PR Group</a:t>
            </a:r>
          </a:p>
          <a:p>
            <a:r>
              <a:rPr lang="en-US" sz="3200" dirty="0"/>
              <a:t>Sign Up via QR Code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General Overall Communication</a:t>
            </a:r>
            <a:br>
              <a:rPr lang="en-US" sz="3200" dirty="0"/>
            </a:br>
            <a:r>
              <a:rPr lang="en-US" sz="3200" dirty="0"/>
              <a:t>Ask questions and anyone can answer</a:t>
            </a:r>
          </a:p>
          <a:p>
            <a:r>
              <a:rPr lang="en-US" sz="3200" dirty="0"/>
              <a:t>Share Information</a:t>
            </a:r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880C4F-AEC6-4B32-942A-021343D48A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179" y="1931764"/>
            <a:ext cx="2626408" cy="2647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BAD0D-B26D-4D6D-A0CF-4BAA4C4368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70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035060-106F-4622-B7CE-8C678B9B4A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8427">
            <a:off x="6318108" y="1908997"/>
            <a:ext cx="5561486" cy="450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4854380-958E-4CED-B7DF-CDDFE417CD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03">
            <a:off x="6170751" y="1827108"/>
            <a:ext cx="5418814" cy="4389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6288C61-2F3E-40FF-B77A-E8E317A8F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673" y="1657877"/>
            <a:ext cx="5398694" cy="437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3A53C-BCF2-4C16-9B9C-0E5A455C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DD889-BEEB-4D7B-934D-12FE12E5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2B784D-7F59-4853-81E6-D8955B7E7A72}"/>
              </a:ext>
            </a:extLst>
          </p:cNvPr>
          <p:cNvSpPr txBox="1">
            <a:spLocks/>
          </p:cNvSpPr>
          <p:nvPr/>
        </p:nvSpPr>
        <p:spPr>
          <a:xfrm>
            <a:off x="380999" y="2142066"/>
            <a:ext cx="11506199" cy="47400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Newsletter PREP</a:t>
            </a:r>
          </a:p>
          <a:p>
            <a:endParaRPr lang="en-US" sz="2600" dirty="0">
              <a:hlinkClick r:id="rId5"/>
            </a:endParaRPr>
          </a:p>
          <a:p>
            <a:r>
              <a:rPr lang="en-US" sz="2600" dirty="0"/>
              <a:t>Email sent to P, PE, PIPR Chair</a:t>
            </a:r>
            <a:br>
              <a:rPr lang="en-US" sz="2600" dirty="0"/>
            </a:br>
            <a:r>
              <a:rPr lang="en-US" sz="2600" dirty="0"/>
              <a:t>2 weeks before each month</a:t>
            </a:r>
            <a:br>
              <a:rPr lang="en-US" sz="2600" dirty="0"/>
            </a:br>
            <a:r>
              <a:rPr lang="en-US" sz="2600" dirty="0"/>
              <a:t>(reminder for articles)</a:t>
            </a:r>
            <a:br>
              <a:rPr lang="en-US" sz="2600" dirty="0"/>
            </a:br>
            <a:br>
              <a:rPr lang="en-US" sz="3900" dirty="0"/>
            </a:br>
            <a:endParaRPr lang="en-US" sz="2600" dirty="0"/>
          </a:p>
          <a:p>
            <a:r>
              <a:rPr lang="en-US" sz="2600" dirty="0"/>
              <a:t>Newsletter goes to everyone</a:t>
            </a:r>
            <a:br>
              <a:rPr lang="en-US" sz="2600" dirty="0"/>
            </a:br>
            <a:r>
              <a:rPr lang="en-US" sz="2600" dirty="0"/>
              <a:t>each month</a:t>
            </a:r>
          </a:p>
          <a:p>
            <a:r>
              <a:rPr lang="en-US" sz="2600" dirty="0"/>
              <a:t>Send articles and pictures for</a:t>
            </a:r>
            <a:br>
              <a:rPr lang="en-US" sz="2600" dirty="0"/>
            </a:br>
            <a:r>
              <a:rPr lang="en-US" sz="2600" dirty="0"/>
              <a:t>club articles</a:t>
            </a:r>
            <a:br>
              <a:rPr lang="en-US" sz="2600" dirty="0"/>
            </a:br>
            <a:r>
              <a:rPr lang="en-US" sz="2600" dirty="0"/>
              <a:t>https://tinyurl.com/7680districtnewsletter</a:t>
            </a:r>
          </a:p>
        </p:txBody>
      </p:sp>
      <p:pic>
        <p:nvPicPr>
          <p:cNvPr id="9" name="Picture 8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52363D8C-AE32-43C8-AF78-88F4EE2A52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11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47A6-0740-4F45-B305-9D6090765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newsletter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E632-E9AB-4C79-8046-8AFD4553D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/>
              <a:t>New Format (HTML)</a:t>
            </a:r>
          </a:p>
          <a:p>
            <a:pPr>
              <a:spcBef>
                <a:spcPts val="1200"/>
              </a:spcBef>
            </a:pPr>
            <a:r>
              <a:rPr lang="en-US" sz="3200" dirty="0"/>
              <a:t>Monthly - first day of each month</a:t>
            </a:r>
          </a:p>
          <a:p>
            <a:pPr>
              <a:spcBef>
                <a:spcPts val="1200"/>
              </a:spcBef>
            </a:pPr>
            <a:r>
              <a:rPr lang="en-US" sz="3200" dirty="0"/>
              <a:t>New Form &amp; Procedure for submitting Articles</a:t>
            </a:r>
            <a:endParaRPr lang="en-US" sz="2800" dirty="0"/>
          </a:p>
          <a:p>
            <a:pPr marL="571500" lvl="1">
              <a:spcBef>
                <a:spcPts val="1200"/>
              </a:spcBef>
            </a:pPr>
            <a:r>
              <a:rPr lang="en-US" sz="2800" dirty="0"/>
              <a:t>Submission SITE  25</a:t>
            </a:r>
            <a:r>
              <a:rPr lang="en-US" sz="2800" baseline="30000" dirty="0"/>
              <a:t>th</a:t>
            </a:r>
            <a:r>
              <a:rPr lang="en-US" sz="2800" dirty="0"/>
              <a:t> of the month</a:t>
            </a:r>
          </a:p>
          <a:p>
            <a:pPr marL="571500" lvl="1">
              <a:spcBef>
                <a:spcPts val="1200"/>
              </a:spcBef>
            </a:pPr>
            <a:r>
              <a:rPr lang="en-US" sz="2800" dirty="0"/>
              <a:t>Even submit off your phone </a:t>
            </a:r>
          </a:p>
          <a:p>
            <a:pPr>
              <a:spcBef>
                <a:spcPts val="1200"/>
              </a:spcBef>
            </a:pPr>
            <a:endParaRPr lang="en-US" sz="3200" dirty="0"/>
          </a:p>
          <a:p>
            <a:pPr>
              <a:spcBef>
                <a:spcPts val="1200"/>
              </a:spcBef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E229A-C0F0-43DD-A864-96344E40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114C1015-D34F-4ADA-890B-170AAF0BC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1BA1-0681-4E27-A8F3-3E0AEB3238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F23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319CC65-36FB-45BB-8E40-50DBB7FE2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23" y="361326"/>
            <a:ext cx="1536112" cy="2044649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10BE2D85-4151-4EA2-8CA0-C9B749E0D806}"/>
              </a:ext>
            </a:extLst>
          </p:cNvPr>
          <p:cNvSpPr txBox="1">
            <a:spLocks/>
          </p:cNvSpPr>
          <p:nvPr/>
        </p:nvSpPr>
        <p:spPr>
          <a:xfrm>
            <a:off x="655721" y="3126755"/>
            <a:ext cx="10884480" cy="2437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15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15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</a:p>
        </p:txBody>
      </p:sp>
      <p:pic>
        <p:nvPicPr>
          <p:cNvPr id="6" name="Picture 5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54F9E90C-C1FF-4C4A-AF8C-A574BBFDA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9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8D6B0-8C6B-4E1E-A9FC-E89F03F30E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68B61-E53A-4D59-94B8-1774E55633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Text &amp; visuals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6941C2-81C1-486D-A178-600D125F5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Everything is part of the message. What story are you telling?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D4241-F31F-4159-BFFD-69631F97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923079F-31E8-4CE1-8804-1FA2B6868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420" y="4855515"/>
            <a:ext cx="3077029" cy="1007761"/>
          </a:xfrm>
          <a:prstGeom prst="rect">
            <a:avLst/>
          </a:prstGeom>
        </p:spPr>
      </p:pic>
      <p:pic>
        <p:nvPicPr>
          <p:cNvPr id="10" name="Picture 9" descr="A picture containing person, indoor, man, food&#10;&#10;Description automatically generated">
            <a:extLst>
              <a:ext uri="{FF2B5EF4-FFF2-40B4-BE49-F238E27FC236}">
                <a16:creationId xmlns:a16="http://schemas.microsoft.com/office/drawing/2014/main" id="{7F9D323E-E0EC-4D56-A942-00941516E8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4515" y="652916"/>
            <a:ext cx="3969657" cy="2977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146E93-D98A-421B-B347-06298DBBB5DD}"/>
              </a:ext>
            </a:extLst>
          </p:cNvPr>
          <p:cNvSpPr txBox="1"/>
          <p:nvPr/>
        </p:nvSpPr>
        <p:spPr>
          <a:xfrm>
            <a:off x="3468914" y="298132"/>
            <a:ext cx="26270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pic>
        <p:nvPicPr>
          <p:cNvPr id="9" name="Picture 8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DAECAC45-9C0D-4941-BF96-D782F11AC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3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brand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9CD1A7-5C53-4880-9279-F191576EF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3584931"/>
            <a:ext cx="11506199" cy="25920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/>
              <a:t>brandcenter.rotary.org</a:t>
            </a:r>
            <a:endParaRPr lang="en-US" sz="8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FF0D492B-51C0-4FE6-B69F-2DEA82006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1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brand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9CD1A7-5C53-4880-9279-F191576EF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3200" b="1" dirty="0"/>
              <a:t>brandcenter.rotary.org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/en-GB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3200" dirty="0"/>
              <a:t>Everything is there!!</a:t>
            </a:r>
            <a:br>
              <a:rPr lang="en-US" sz="3200" dirty="0"/>
            </a:br>
            <a:r>
              <a:rPr lang="en-US" sz="3200" dirty="0"/>
              <a:t>Everything!!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7A0E3-9020-4515-AA67-8C5D8D6409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952" y="2901074"/>
            <a:ext cx="5360895" cy="384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1FCBAAFD-B324-420F-8C80-8E00415296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13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brand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50433-33C6-4239-A0B4-E5877175C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88" y="1720570"/>
            <a:ext cx="11808824" cy="4560130"/>
          </a:xfrm>
          <a:prstGeom prst="rect">
            <a:avLst/>
          </a:prstGeom>
        </p:spPr>
      </p:pic>
      <p:pic>
        <p:nvPicPr>
          <p:cNvPr id="5" name="Picture 4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6C1DB1E9-43B5-4450-A8D6-9EA7DC445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14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brand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50433-33C6-4239-A0B4-E5877175C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88" y="1720570"/>
            <a:ext cx="11808824" cy="45601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033632-25AE-486A-BD55-B13C2812CD57}"/>
              </a:ext>
            </a:extLst>
          </p:cNvPr>
          <p:cNvSpPr/>
          <p:nvPr/>
        </p:nvSpPr>
        <p:spPr>
          <a:xfrm>
            <a:off x="8029764" y="1655612"/>
            <a:ext cx="3970648" cy="4625088"/>
          </a:xfrm>
          <a:prstGeom prst="roundRect">
            <a:avLst>
              <a:gd name="adj" fmla="val 8457"/>
            </a:avLst>
          </a:prstGeom>
          <a:noFill/>
          <a:ln w="123825">
            <a:solidFill>
              <a:srgbClr val="D91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4F4E7270-5C68-41CD-907E-7121CB1EF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5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pi/</a:t>
            </a:r>
            <a:r>
              <a:rPr lang="en-US" dirty="0" err="1"/>
              <a:t>pr</a:t>
            </a:r>
            <a:r>
              <a:rPr lang="en-US" dirty="0"/>
              <a:t> Team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Wendy Barnhardt,     </a:t>
            </a:r>
            <a:r>
              <a:rPr lang="en-US" i="1" dirty="0">
                <a:hlinkClick r:id="rId4"/>
              </a:rPr>
              <a:t>dr.wendy.barnhardt@gmail.com</a:t>
            </a:r>
            <a:r>
              <a:rPr lang="en-US" i="1" dirty="0"/>
              <a:t>   704.216.3700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sz="500" dirty="0"/>
          </a:p>
          <a:p>
            <a:r>
              <a:rPr lang="en-US" dirty="0"/>
              <a:t>John Tabor,    </a:t>
            </a:r>
            <a:r>
              <a:rPr lang="en-US" i="1" dirty="0">
                <a:hlinkClick r:id="rId5"/>
              </a:rPr>
              <a:t>john.tabor@hdrinc.com</a:t>
            </a:r>
            <a:r>
              <a:rPr lang="en-US" i="1" dirty="0"/>
              <a:t>  704.338.6277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A picture containing text, person, person, building&#10;&#10;Description automatically generated">
            <a:extLst>
              <a:ext uri="{FF2B5EF4-FFF2-40B4-BE49-F238E27FC236}">
                <a16:creationId xmlns:a16="http://schemas.microsoft.com/office/drawing/2014/main" id="{CD695801-D664-41E2-B3D0-5EAEB6A29B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686" y="4883013"/>
            <a:ext cx="1621469" cy="146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79CD0-D45F-4F12-975F-A15C5B30D9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24" y="2563868"/>
            <a:ext cx="1627731" cy="1595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C3A721-294B-4E14-8CA4-5F3B80D18B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6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brand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50433-33C6-4239-A0B4-E5877175C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8" r="-2128"/>
          <a:stretch/>
        </p:blipFill>
        <p:spPr>
          <a:xfrm>
            <a:off x="191588" y="1720570"/>
            <a:ext cx="4057683" cy="4560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D08B0B-2202-4003-A790-1C6AF6E35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97" y="1701107"/>
            <a:ext cx="6405736" cy="4954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BFAEDD-AB20-4735-B54F-9DCC94BD4D1D}"/>
              </a:ext>
            </a:extLst>
          </p:cNvPr>
          <p:cNvSpPr/>
          <p:nvPr/>
        </p:nvSpPr>
        <p:spPr>
          <a:xfrm>
            <a:off x="191588" y="1696532"/>
            <a:ext cx="3970648" cy="4625088"/>
          </a:xfrm>
          <a:prstGeom prst="roundRect">
            <a:avLst>
              <a:gd name="adj" fmla="val 8457"/>
            </a:avLst>
          </a:prstGeom>
          <a:noFill/>
          <a:ln w="123825">
            <a:solidFill>
              <a:srgbClr val="D91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C836C105-4117-4204-8AF8-D09A996BEC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45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270235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962400"/>
            <a:ext cx="12192000" cy="999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Voice, Every Club - Your Logos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8DB0C75-DE98-4445-9F03-3A183B7150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64" y="6117813"/>
            <a:ext cx="1549815" cy="582090"/>
          </a:xfrm>
          <a:prstGeom prst="rect">
            <a:avLst/>
          </a:prstGeom>
        </p:spPr>
      </p:pic>
      <p:pic>
        <p:nvPicPr>
          <p:cNvPr id="7" name="Picture 6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A34F6F1C-8FE1-4649-B036-F6BF82F5B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463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FAD0D-4310-2741-859E-B5350CD6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international logos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8DB0C75-DE98-4445-9F03-3A183B7150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472" y="4832691"/>
            <a:ext cx="3539161" cy="1329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6ADBE5-C996-A040-ABDA-C0FE7F03A3EF}"/>
              </a:ext>
            </a:extLst>
          </p:cNvPr>
          <p:cNvSpPr txBox="1"/>
          <p:nvPr/>
        </p:nvSpPr>
        <p:spPr>
          <a:xfrm>
            <a:off x="1188720" y="1862530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Masterbrand Signature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A613A-5CFB-F040-A91A-7496773FC0B4}"/>
              </a:ext>
            </a:extLst>
          </p:cNvPr>
          <p:cNvSpPr txBox="1"/>
          <p:nvPr/>
        </p:nvSpPr>
        <p:spPr>
          <a:xfrm>
            <a:off x="884917" y="4048539"/>
            <a:ext cx="474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Masterbrand Signature Simplified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514E7-4E69-2945-BBF2-7C26D0CD8E72}"/>
              </a:ext>
            </a:extLst>
          </p:cNvPr>
          <p:cNvSpPr txBox="1"/>
          <p:nvPr/>
        </p:nvSpPr>
        <p:spPr>
          <a:xfrm>
            <a:off x="7363276" y="186253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Mark of Excellence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91B20F6-5FD4-8F46-8932-B3A64379B9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720" y="2600252"/>
            <a:ext cx="3423175" cy="1287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694337-9124-9041-A028-9307E57086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246" y="2646682"/>
            <a:ext cx="3200400" cy="3200400"/>
          </a:xfrm>
          <a:prstGeom prst="rect">
            <a:avLst/>
          </a:prstGeom>
        </p:spPr>
      </p:pic>
      <p:pic>
        <p:nvPicPr>
          <p:cNvPr id="9" name="Picture 8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36468C0B-FE68-4CF4-B953-9FC81F03CC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987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9D924-1997-0A4F-A7A3-61F92B37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CLUB, DISTRICT, &amp; ZONE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E13E9-A38B-DB4E-82ED-F505B7AB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EF19C4-A35C-CE4C-B136-50BA645AF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5548"/>
            <a:ext cx="11328128" cy="4135666"/>
          </a:xfrm>
          <a:prstGeom prst="rect">
            <a:avLst/>
          </a:prstGeom>
        </p:spPr>
      </p:pic>
      <p:pic>
        <p:nvPicPr>
          <p:cNvPr id="5" name="Picture 4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2C80405D-36AB-4EC9-86D1-972A8E5993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11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062" y="4424120"/>
            <a:ext cx="5720575" cy="1174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931D2-45A2-3944-AA1F-A57F3C8C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D6650-C23A-B045-9140-20CE0B4F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82" y="4476225"/>
            <a:ext cx="3465495" cy="1146528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704" y="2259827"/>
            <a:ext cx="5064424" cy="1351054"/>
          </a:xfrm>
          <a:prstGeom prst="rect">
            <a:avLst/>
          </a:prstGeom>
        </p:spPr>
      </p:pic>
      <p:pic>
        <p:nvPicPr>
          <p:cNvPr id="2052" name="Picture 4" descr="Rotarian Action Group for Peac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62" y="2259827"/>
            <a:ext cx="4420836" cy="107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A6F05788-B9A3-4160-B01B-DF8A66EE74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64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05F1-D24B-4AC0-B91D-2C0CEC33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BRANDS:  THEN and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A866D-A933-4102-AF28-00CAE82A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2B526D-B38C-484D-ADFD-16633B902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4510" y="1677409"/>
            <a:ext cx="4451612" cy="478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1A6D02D-1998-4B87-8715-6B0DA1BCC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16"/>
          <a:stretch/>
        </p:blipFill>
        <p:spPr bwMode="auto">
          <a:xfrm>
            <a:off x="7696704" y="1677409"/>
            <a:ext cx="3015703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04A06886-5DF0-46FB-9FA3-35084A7D03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94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97F57B4-58BA-43A1-AB6D-F9A18F16A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04" y="3266916"/>
            <a:ext cx="4350919" cy="1634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305F1-D24B-4AC0-B91D-2C0CEC33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BRANDS:  THEN and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A866D-A933-4102-AF28-00CAE82A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04A06886-5DF0-46FB-9FA3-35084A7D0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D74362-951E-4DD2-81A9-088B6ABAD445}"/>
              </a:ext>
            </a:extLst>
          </p:cNvPr>
          <p:cNvSpPr txBox="1"/>
          <p:nvPr/>
        </p:nvSpPr>
        <p:spPr>
          <a:xfrm>
            <a:off x="880237" y="3576415"/>
            <a:ext cx="3318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46C"/>
                </a:solidFill>
              </a:rPr>
              <a:t>Rotary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93740B4-442E-4C40-A675-3C640A6A5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43" y="3322870"/>
            <a:ext cx="1634660" cy="16346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40BAD0-388B-41AC-BCA2-01C959313A52}"/>
              </a:ext>
            </a:extLst>
          </p:cNvPr>
          <p:cNvSpPr txBox="1"/>
          <p:nvPr/>
        </p:nvSpPr>
        <p:spPr>
          <a:xfrm>
            <a:off x="5462714" y="1704752"/>
            <a:ext cx="1457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2013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D5F621-FE4F-42DC-A164-280CAB1DD155}"/>
              </a:ext>
            </a:extLst>
          </p:cNvPr>
          <p:cNvCxnSpPr/>
          <p:nvPr/>
        </p:nvCxnSpPr>
        <p:spPr>
          <a:xfrm>
            <a:off x="6096000" y="2609850"/>
            <a:ext cx="0" cy="380523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335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2A9D2-70ED-8A41-9C25-EC2EE8386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NO, No, 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FA187-6310-5C46-A047-C5419A6D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207" name="Picture 15">
            <a:extLst>
              <a:ext uri="{FF2B5EF4-FFF2-40B4-BE49-F238E27FC236}">
                <a16:creationId xmlns:a16="http://schemas.microsoft.com/office/drawing/2014/main" id="{D6E22831-885E-6F4E-9B2D-CF58354E6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276" y="3780735"/>
            <a:ext cx="3049736" cy="16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2B65010E-4CE2-1C49-B79D-EC72F1C1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694" y="1789047"/>
            <a:ext cx="2213233" cy="15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>
            <a:extLst>
              <a:ext uri="{FF2B5EF4-FFF2-40B4-BE49-F238E27FC236}">
                <a16:creationId xmlns:a16="http://schemas.microsoft.com/office/drawing/2014/main" id="{7558FEBD-76E7-D847-A047-FBCC2E6B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354" y="1954128"/>
            <a:ext cx="2324100" cy="14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CC570E29-F455-0343-9410-98CB68323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9467" y="1930252"/>
            <a:ext cx="1173365" cy="15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>
            <a:extLst>
              <a:ext uri="{FF2B5EF4-FFF2-40B4-BE49-F238E27FC236}">
                <a16:creationId xmlns:a16="http://schemas.microsoft.com/office/drawing/2014/main" id="{727D6B36-5EA3-3744-8AD2-79FA66ACD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629" y="3753620"/>
            <a:ext cx="1791765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>
            <a:extLst>
              <a:ext uri="{FF2B5EF4-FFF2-40B4-BE49-F238E27FC236}">
                <a16:creationId xmlns:a16="http://schemas.microsoft.com/office/drawing/2014/main" id="{B160E961-3C3A-8E40-91B9-4D76ED32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613" y="3728056"/>
            <a:ext cx="1817461" cy="18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Picture 25">
            <a:extLst>
              <a:ext uri="{FF2B5EF4-FFF2-40B4-BE49-F238E27FC236}">
                <a16:creationId xmlns:a16="http://schemas.microsoft.com/office/drawing/2014/main" id="{CC5D947F-2E83-9F4B-9B1D-3CDA7C0D1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9550" y="4170078"/>
            <a:ext cx="2462889" cy="7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>
            <a:extLst>
              <a:ext uri="{FF2B5EF4-FFF2-40B4-BE49-F238E27FC236}">
                <a16:creationId xmlns:a16="http://schemas.microsoft.com/office/drawing/2014/main" id="{773E542C-27AE-6144-ADA7-5FB04CFB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00" y="5815663"/>
            <a:ext cx="49657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9" name="Picture 27">
            <a:extLst>
              <a:ext uri="{FF2B5EF4-FFF2-40B4-BE49-F238E27FC236}">
                <a16:creationId xmlns:a16="http://schemas.microsoft.com/office/drawing/2014/main" id="{2F02D4AE-5AF6-2C48-B5FF-44C81452F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927" y="5428313"/>
            <a:ext cx="3665223" cy="14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0D8CC4C7-42A4-4178-8ADD-C602DB39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883" y="1682582"/>
            <a:ext cx="3327275" cy="183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DCA4622B-4E66-4530-917C-251D66256DC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51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brand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50433-33C6-4239-A0B4-E5877175C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8" r="-2128"/>
          <a:stretch/>
        </p:blipFill>
        <p:spPr>
          <a:xfrm>
            <a:off x="191588" y="1720570"/>
            <a:ext cx="4057683" cy="4560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D08B0B-2202-4003-A790-1C6AF6E35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97" y="1701107"/>
            <a:ext cx="6405736" cy="4954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C73914-5500-46BD-8842-4DD5D5B0035A}"/>
              </a:ext>
            </a:extLst>
          </p:cNvPr>
          <p:cNvSpPr/>
          <p:nvPr/>
        </p:nvSpPr>
        <p:spPr>
          <a:xfrm>
            <a:off x="215153" y="2226928"/>
            <a:ext cx="7234518" cy="4428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8949A-368B-46C7-9DC0-8543D6B698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729" y="3086045"/>
            <a:ext cx="6024283" cy="24563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9B5B64-07A3-4F79-B16F-92990AB5EF20}"/>
              </a:ext>
            </a:extLst>
          </p:cNvPr>
          <p:cNvCxnSpPr>
            <a:cxnSpLocks/>
          </p:cNvCxnSpPr>
          <p:nvPr/>
        </p:nvCxnSpPr>
        <p:spPr>
          <a:xfrm flipH="1" flipV="1">
            <a:off x="6728012" y="3086045"/>
            <a:ext cx="865094" cy="2474659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1A6C2C-878F-47FD-9137-0EBE21E23C41}"/>
              </a:ext>
            </a:extLst>
          </p:cNvPr>
          <p:cNvCxnSpPr>
            <a:cxnSpLocks/>
          </p:cNvCxnSpPr>
          <p:nvPr/>
        </p:nvCxnSpPr>
        <p:spPr>
          <a:xfrm flipH="1" flipV="1">
            <a:off x="6728013" y="5560704"/>
            <a:ext cx="865093" cy="124213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7BDA8F-97DE-4C3F-8687-80F4BDC42B9C}"/>
              </a:ext>
            </a:extLst>
          </p:cNvPr>
          <p:cNvSpPr/>
          <p:nvPr/>
        </p:nvSpPr>
        <p:spPr>
          <a:xfrm>
            <a:off x="7436581" y="5042360"/>
            <a:ext cx="4158789" cy="753036"/>
          </a:xfrm>
          <a:prstGeom prst="roundRect">
            <a:avLst>
              <a:gd name="adj" fmla="val 26542"/>
            </a:avLst>
          </a:prstGeom>
          <a:noFill/>
          <a:ln w="50800">
            <a:solidFill>
              <a:srgbClr val="D91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CDCAD346-7566-456B-BD2F-0DE417F7F3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44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brand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50433-33C6-4239-A0B4-E5877175C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6"/>
          <a:stretch/>
        </p:blipFill>
        <p:spPr>
          <a:xfrm>
            <a:off x="191588" y="1720570"/>
            <a:ext cx="4057683" cy="4560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B147D9-0D89-4E64-BDCA-D4CA87206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361" y="2364068"/>
            <a:ext cx="7229839" cy="3421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2758DA-020F-4FF3-904E-0C760B678956}"/>
              </a:ext>
            </a:extLst>
          </p:cNvPr>
          <p:cNvSpPr/>
          <p:nvPr/>
        </p:nvSpPr>
        <p:spPr>
          <a:xfrm>
            <a:off x="191588" y="1696532"/>
            <a:ext cx="3970648" cy="4625088"/>
          </a:xfrm>
          <a:prstGeom prst="roundRect">
            <a:avLst>
              <a:gd name="adj" fmla="val 8457"/>
            </a:avLst>
          </a:prstGeom>
          <a:noFill/>
          <a:ln w="123825">
            <a:solidFill>
              <a:srgbClr val="D91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7098191F-A99E-450E-B173-E6C69E45CB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23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1BA1-0681-4E27-A8F3-3E0AEB3238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F23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319CC65-36FB-45BB-8E40-50DBB7FE2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23" y="361326"/>
            <a:ext cx="1536112" cy="2044649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10BE2D85-4151-4EA2-8CA0-C9B749E0D806}"/>
              </a:ext>
            </a:extLst>
          </p:cNvPr>
          <p:cNvSpPr txBox="1">
            <a:spLocks/>
          </p:cNvSpPr>
          <p:nvPr/>
        </p:nvSpPr>
        <p:spPr>
          <a:xfrm>
            <a:off x="659820" y="3755070"/>
            <a:ext cx="10884480" cy="1093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15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F621B-2525-4053-B3D6-1155AFD88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49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Rotary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50433-33C6-4239-A0B4-E5877175C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88" y="1720570"/>
            <a:ext cx="4057683" cy="45601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92246F-28DD-4EC0-A450-1A9FB19B4A19}"/>
              </a:ext>
            </a:extLst>
          </p:cNvPr>
          <p:cNvGrpSpPr/>
          <p:nvPr/>
        </p:nvGrpSpPr>
        <p:grpSpPr>
          <a:xfrm>
            <a:off x="4747654" y="1758532"/>
            <a:ext cx="7005075" cy="4991892"/>
            <a:chOff x="4747654" y="2190294"/>
            <a:chExt cx="6399187" cy="45601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79CB06-978C-4A19-AFD0-622AC429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7654" y="2190294"/>
              <a:ext cx="2002770" cy="45601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7529E6-48BC-4A00-B2A3-6D48CA7A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7795" y="3074894"/>
              <a:ext cx="2002770" cy="2632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CE1472-1845-4C13-88BA-E2B4173D0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7936" y="3056965"/>
              <a:ext cx="1898905" cy="3667826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F017DC-076A-4C58-9916-B22F469966CC}"/>
              </a:ext>
            </a:extLst>
          </p:cNvPr>
          <p:cNvSpPr/>
          <p:nvPr/>
        </p:nvSpPr>
        <p:spPr>
          <a:xfrm>
            <a:off x="4546004" y="1638776"/>
            <a:ext cx="2607068" cy="961751"/>
          </a:xfrm>
          <a:prstGeom prst="roundRect">
            <a:avLst>
              <a:gd name="adj" fmla="val 8457"/>
            </a:avLst>
          </a:prstGeom>
          <a:noFill/>
          <a:ln w="123825">
            <a:solidFill>
              <a:srgbClr val="D91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3A919735-7EC6-4609-89EF-948C5FAE78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42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brand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50433-33C6-4239-A0B4-E5877175C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88" y="1720570"/>
            <a:ext cx="4057683" cy="456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8414DA-1F74-4989-A54A-C33E36CEBC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7572" y="1774360"/>
            <a:ext cx="2916540" cy="4931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FD239-D604-4162-A519-57F4ED073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1271" y="1945340"/>
            <a:ext cx="2916540" cy="48319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C9008D-3A3A-4311-A404-8A5591862849}"/>
              </a:ext>
            </a:extLst>
          </p:cNvPr>
          <p:cNvSpPr/>
          <p:nvPr/>
        </p:nvSpPr>
        <p:spPr>
          <a:xfrm>
            <a:off x="191588" y="1696532"/>
            <a:ext cx="3970648" cy="4625088"/>
          </a:xfrm>
          <a:prstGeom prst="roundRect">
            <a:avLst>
              <a:gd name="adj" fmla="val 8457"/>
            </a:avLst>
          </a:prstGeom>
          <a:noFill/>
          <a:ln w="123825">
            <a:solidFill>
              <a:srgbClr val="D91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0373E0-51CF-4612-907B-A3BFF76EEEB8}"/>
              </a:ext>
            </a:extLst>
          </p:cNvPr>
          <p:cNvSpPr/>
          <p:nvPr/>
        </p:nvSpPr>
        <p:spPr>
          <a:xfrm>
            <a:off x="8404698" y="1764561"/>
            <a:ext cx="3351598" cy="2413739"/>
          </a:xfrm>
          <a:prstGeom prst="roundRect">
            <a:avLst>
              <a:gd name="adj" fmla="val 8457"/>
            </a:avLst>
          </a:prstGeom>
          <a:noFill/>
          <a:ln w="123825">
            <a:solidFill>
              <a:srgbClr val="D91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9F5E877E-6A69-44E6-A531-C1546062D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TYPOGRAPHY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717A9-FA63-44E2-B1E4-5471953D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5" y="1755132"/>
            <a:ext cx="4472045" cy="5057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C27562-B75D-4C04-A8C7-641B6D324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05" y="1755132"/>
            <a:ext cx="4307430" cy="4060507"/>
          </a:xfrm>
          <a:prstGeom prst="rect">
            <a:avLst/>
          </a:prstGeom>
        </p:spPr>
      </p:pic>
      <p:pic>
        <p:nvPicPr>
          <p:cNvPr id="6" name="Picture 5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EA9FEE62-0166-4052-922A-A2D4B415BD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01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COLORS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495CF-3DE7-45F9-A483-3EA372ED9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63" y="1601636"/>
            <a:ext cx="5635238" cy="5153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0C1E2-F3DF-4C63-BE2B-41B3600D3C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9866" y="1734849"/>
            <a:ext cx="3654516" cy="4886901"/>
          </a:xfrm>
          <a:prstGeom prst="rect">
            <a:avLst/>
          </a:prstGeom>
        </p:spPr>
      </p:pic>
      <p:pic>
        <p:nvPicPr>
          <p:cNvPr id="7" name="Picture 6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3BE58A7D-0745-4630-88A7-6BFF78D19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00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rinking from a Firehose – Overwhelmed by Projects and Tasks? –  iLead/iServe:Servant Leadership Insights">
            <a:extLst>
              <a:ext uri="{FF2B5EF4-FFF2-40B4-BE49-F238E27FC236}">
                <a16:creationId xmlns:a16="http://schemas.microsoft.com/office/drawing/2014/main" id="{5453A6B2-4AB8-4CC6-86E0-685E9FCC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6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OVERLOAD 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24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1BA1-0681-4E27-A8F3-3E0AEB3238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F23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319CC65-36FB-45BB-8E40-50DBB7FE2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23" y="361326"/>
            <a:ext cx="1536112" cy="2044649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10BE2D85-4151-4EA2-8CA0-C9B749E0D806}"/>
              </a:ext>
            </a:extLst>
          </p:cNvPr>
          <p:cNvSpPr txBox="1">
            <a:spLocks/>
          </p:cNvSpPr>
          <p:nvPr/>
        </p:nvSpPr>
        <p:spPr>
          <a:xfrm>
            <a:off x="653760" y="3142227"/>
            <a:ext cx="10884480" cy="1093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15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C396B-FF30-411B-A441-4F06B7B7D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68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1BA1-0681-4E27-A8F3-3E0AEB3238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F23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319CC65-36FB-45BB-8E40-50DBB7FE2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23" y="361326"/>
            <a:ext cx="1536112" cy="2044649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10BE2D85-4151-4EA2-8CA0-C9B749E0D806}"/>
              </a:ext>
            </a:extLst>
          </p:cNvPr>
          <p:cNvSpPr txBox="1">
            <a:spLocks/>
          </p:cNvSpPr>
          <p:nvPr/>
        </p:nvSpPr>
        <p:spPr>
          <a:xfrm>
            <a:off x="4053190" y="5151500"/>
            <a:ext cx="7444901" cy="1093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CBD38-2866-4309-B201-CF857F07B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23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00E1B-7EE1-44E9-9D2A-3A5098FFA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947C9-CACE-446A-9988-209B3AED68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02F2F-349A-47A2-B61D-D34D8C93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B04EB8E-971F-4103-BA01-15B187C594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Facebook, Twitter, </a:t>
            </a:r>
            <a:r>
              <a:rPr lang="en-US" dirty="0" err="1"/>
              <a:t>TikTok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Whatever’s Next</a:t>
            </a:r>
          </a:p>
        </p:txBody>
      </p:sp>
      <p:pic>
        <p:nvPicPr>
          <p:cNvPr id="12" name="Picture Placeholder 11" descr="A close up of a keyboard&#10;&#10;Description automatically generated">
            <a:extLst>
              <a:ext uri="{FF2B5EF4-FFF2-40B4-BE49-F238E27FC236}">
                <a16:creationId xmlns:a16="http://schemas.microsoft.com/office/drawing/2014/main" id="{1A7EDC14-D8D7-49FA-ADD9-941D74B72F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8DB8F-8140-48BD-A1E4-8486BE36B7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7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47A6-0740-4F45-B305-9D6090765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- Facebook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E632-E9AB-4C79-8046-8AFD4553D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877146"/>
            <a:ext cx="11506199" cy="4034896"/>
          </a:xfrm>
        </p:spPr>
        <p:txBody>
          <a:bodyPr>
            <a:normAutofit/>
          </a:bodyPr>
          <a:lstStyle/>
          <a:p>
            <a:r>
              <a:rPr lang="en-US" sz="3200" dirty="0"/>
              <a:t>Set Up a Facebook Page</a:t>
            </a:r>
          </a:p>
          <a:p>
            <a:pPr lvl="1"/>
            <a:r>
              <a:rPr lang="en-US" sz="2800" dirty="0"/>
              <a:t>Have an excited advocate</a:t>
            </a:r>
          </a:p>
          <a:p>
            <a:pPr lvl="1"/>
            <a:r>
              <a:rPr lang="en-US" sz="2800" dirty="0"/>
              <a:t>Post your meetings, post your projects, post your members</a:t>
            </a:r>
          </a:p>
          <a:p>
            <a:pPr lvl="1"/>
            <a:r>
              <a:rPr lang="en-US" sz="2800" dirty="0"/>
              <a:t>To gain Traction, forward posts to community Pages</a:t>
            </a:r>
            <a:br>
              <a:rPr lang="en-US" sz="2800" dirty="0"/>
            </a:br>
            <a:r>
              <a:rPr lang="en-US" sz="2800" dirty="0"/>
              <a:t>(Police, Town, Neighborhood, etc.)</a:t>
            </a:r>
          </a:p>
          <a:p>
            <a:pPr lvl="1"/>
            <a:r>
              <a:rPr lang="en-US" sz="2800" dirty="0"/>
              <a:t>Get people to follow your page</a:t>
            </a:r>
          </a:p>
          <a:p>
            <a:pPr lvl="1"/>
            <a:r>
              <a:rPr lang="en-US" sz="2800" dirty="0"/>
              <a:t>Post Often</a:t>
            </a:r>
          </a:p>
          <a:p>
            <a:pPr lvl="1"/>
            <a:r>
              <a:rPr lang="en-US" sz="2800" dirty="0"/>
              <a:t>“LIKE” other District and Club pages</a:t>
            </a:r>
          </a:p>
          <a:p>
            <a:r>
              <a:rPr lang="en-US" sz="3200" dirty="0"/>
              <a:t>District PIPR will provide you with stories and Memes</a:t>
            </a:r>
          </a:p>
          <a:p>
            <a:r>
              <a:rPr lang="en-US" sz="3200" dirty="0"/>
              <a:t>Make Annual Transition easy</a:t>
            </a:r>
          </a:p>
          <a:p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E229A-C0F0-43DD-A864-96344E40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4" descr="Facebook Logo PNG, Free Download Logo Facebook Clipart - Free Transparent  PNG Logos">
            <a:extLst>
              <a:ext uri="{FF2B5EF4-FFF2-40B4-BE49-F238E27FC236}">
                <a16:creationId xmlns:a16="http://schemas.microsoft.com/office/drawing/2014/main" id="{96D0EBC7-AA1A-472C-8638-77A9D2A4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9483" y="964026"/>
            <a:ext cx="1252928" cy="12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D3DA98-C421-47DC-8A5F-957B98172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60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5095DF-A5F9-4952-AC06-E308951EE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8347A6-0740-4F45-B305-9D6090765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– TWITTER / INSTAGRAM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E632-E9AB-4C79-8046-8AFD4553D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Same as Facebook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Have an excited advocate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Post your meetings, post your projects, post your members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To gain Traction, forward posts to community Pages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(Police, Town, Neighborhood, etc.)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Get people to follow your page</a:t>
            </a:r>
          </a:p>
          <a:p>
            <a:r>
              <a:rPr lang="en-US" sz="3200" dirty="0"/>
              <a:t>Consider who your audience is</a:t>
            </a:r>
          </a:p>
          <a:p>
            <a:r>
              <a:rPr lang="en-US" sz="3200" b="1" dirty="0"/>
              <a:t>If you can’t maintain it, then don’t do it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E229A-C0F0-43DD-A864-96344E40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30" name="Picture 6" descr="Twitter Logo, history, meaning, symbol, PNG">
            <a:extLst>
              <a:ext uri="{FF2B5EF4-FFF2-40B4-BE49-F238E27FC236}">
                <a16:creationId xmlns:a16="http://schemas.microsoft.com/office/drawing/2014/main" id="{C963567D-A5D3-4801-81D5-4F12AEE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3495" y="1661913"/>
            <a:ext cx="1707212" cy="9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stagram Logo, history, meaning, symbol, PNG">
            <a:extLst>
              <a:ext uri="{FF2B5EF4-FFF2-40B4-BE49-F238E27FC236}">
                <a16:creationId xmlns:a16="http://schemas.microsoft.com/office/drawing/2014/main" id="{DFEE2424-61AB-4487-AA2A-7895F479C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0947" y="1309965"/>
            <a:ext cx="2958585" cy="166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44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05F1-D24B-4AC0-B91D-2C0CEC33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A866D-A933-4102-AF28-00CAE82A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E29B08-9A4A-4C42-9BBB-BD72E8C1C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594" y="2142066"/>
            <a:ext cx="10456604" cy="3816281"/>
          </a:xfrm>
        </p:spPr>
        <p:txBody>
          <a:bodyPr>
            <a:noAutofit/>
          </a:bodyPr>
          <a:lstStyle/>
          <a:p>
            <a:pPr marL="685800" indent="-685800"/>
            <a:r>
              <a:rPr lang="en-US" sz="5400" dirty="0"/>
              <a:t>Resources</a:t>
            </a:r>
          </a:p>
          <a:p>
            <a:pPr marL="685800" indent="-685800"/>
            <a:r>
              <a:rPr lang="en-US" sz="5400" dirty="0"/>
              <a:t>Public Image</a:t>
            </a:r>
          </a:p>
          <a:p>
            <a:pPr marL="685800" indent="-685800"/>
            <a:r>
              <a:rPr lang="en-US" sz="5400" dirty="0"/>
              <a:t>Public Relations</a:t>
            </a:r>
          </a:p>
          <a:p>
            <a:pPr marL="685800" indent="-685800"/>
            <a:r>
              <a:rPr lang="en-US" sz="5400" dirty="0"/>
              <a:t>Next Steps</a:t>
            </a:r>
          </a:p>
          <a:p>
            <a:pPr marL="685800" indent="-685800"/>
            <a:endParaRPr lang="en-US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B1D14-E928-45E9-8F20-C5FA830CA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23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1BA1-0681-4E27-A8F3-3E0AEB3238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F23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319CC65-36FB-45BB-8E40-50DBB7FE2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23" y="361326"/>
            <a:ext cx="1536112" cy="2044649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10BE2D85-4151-4EA2-8CA0-C9B749E0D806}"/>
              </a:ext>
            </a:extLst>
          </p:cNvPr>
          <p:cNvSpPr txBox="1">
            <a:spLocks/>
          </p:cNvSpPr>
          <p:nvPr/>
        </p:nvSpPr>
        <p:spPr>
          <a:xfrm>
            <a:off x="4053190" y="5151500"/>
            <a:ext cx="7444901" cy="1093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13E93-99E5-4DF4-8BB3-645B8A2F9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97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1ED5E-58F9-41FA-93FB-A749333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websiteS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57907-8E0C-4406-8EDA-536C5ACE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BF8B6-0B30-49DC-9183-52D2037F33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485" y="1771347"/>
            <a:ext cx="8665029" cy="4813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388A4-7B4D-4C51-BE97-AB8399E94E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43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1ED5E-58F9-41FA-93FB-A749333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CLUB’S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57907-8E0C-4406-8EDA-536C5ACE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C8A72-0A2C-475B-8270-CEF6BED335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E9E74-4AAA-4AA4-881E-46E5F9AA8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10"/>
          <a:stretch/>
        </p:blipFill>
        <p:spPr>
          <a:xfrm>
            <a:off x="6206790" y="1671748"/>
            <a:ext cx="5724711" cy="468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E5721-65E5-4C33-B534-6630E2013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99" y="1671748"/>
            <a:ext cx="5691296" cy="468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7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1ED5E-58F9-41FA-93FB-A749333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CLUB’S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57907-8E0C-4406-8EDA-536C5ACE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C8A72-0A2C-475B-8270-CEF6BED335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E576B-F38F-407C-8C4B-ECC9DC3FD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448" y="1693381"/>
            <a:ext cx="9007103" cy="496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18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1ED5E-58F9-41FA-93FB-A749333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CLUB’S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57907-8E0C-4406-8EDA-536C5ACE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C8A72-0A2C-475B-8270-CEF6BED335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72C970-250B-4EDA-BA5A-47E9D059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208" y="1675691"/>
            <a:ext cx="5833260" cy="4489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BD7234-E9BF-4A6B-A2F9-2D8BBFF91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99" y="1671748"/>
            <a:ext cx="5691296" cy="468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787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playing trumpet">
            <a:extLst>
              <a:ext uri="{FF2B5EF4-FFF2-40B4-BE49-F238E27FC236}">
                <a16:creationId xmlns:a16="http://schemas.microsoft.com/office/drawing/2014/main" id="{A7A2EAEB-CB12-4D88-9743-1496E67DF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A866D-A933-4102-AF28-00CAE82AAE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9725" y="115888"/>
            <a:ext cx="422275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20EDD36C-7CF9-427D-BB72-EEB584BB26BF}"/>
              </a:ext>
            </a:extLst>
          </p:cNvPr>
          <p:cNvSpPr txBox="1">
            <a:spLocks/>
          </p:cNvSpPr>
          <p:nvPr/>
        </p:nvSpPr>
        <p:spPr>
          <a:xfrm>
            <a:off x="4014882" y="4590167"/>
            <a:ext cx="6856991" cy="12716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030A0"/>
                </a:solidFill>
              </a:rPr>
              <a:t>BLOW YOUR HORN</a:t>
            </a:r>
          </a:p>
          <a:p>
            <a:r>
              <a:rPr lang="en-US" dirty="0">
                <a:solidFill>
                  <a:srgbClr val="7030A0"/>
                </a:solidFill>
              </a:rPr>
              <a:t>BLOW ROTARY’S HORN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1F8D0-AA99-45DA-A150-7C7E86C40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7916" flipH="1">
            <a:off x="1581568" y="690602"/>
            <a:ext cx="8895347" cy="3606984"/>
          </a:xfrm>
          <a:prstGeom prst="rect">
            <a:avLst/>
          </a:prstGeom>
          <a:effectLst>
            <a:outerShdw blurRad="127000" dist="177800" dir="2700000" algn="ctr" rotWithShape="0">
              <a:schemeClr val="tx1"/>
            </a:outerShdw>
          </a:effectLst>
        </p:spPr>
      </p:pic>
      <p:pic>
        <p:nvPicPr>
          <p:cNvPr id="7" name="Picture 6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312BBE1E-D782-4924-8071-54B99DC8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26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itting at a table in front of a building&#10;&#10;Description automatically generated">
            <a:extLst>
              <a:ext uri="{FF2B5EF4-FFF2-40B4-BE49-F238E27FC236}">
                <a16:creationId xmlns:a16="http://schemas.microsoft.com/office/drawing/2014/main" id="{C7AC44AD-B641-4B62-910D-8015C0208F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00E1B-7EE1-44E9-9D2A-3A5098FFA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947C9-CACE-446A-9988-209B3AED68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Local media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8E93F79-3693-48B3-AE47-C9BF843433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Television, Print, Digital, Radio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02F2F-349A-47A2-B61D-D34D8C93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BA50EBC3-A538-41CF-A74B-A861B29BF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34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6383-AB75-4D60-8615-16613BE5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local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3F3A2-0104-4E20-A8FE-C167411A1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3200" dirty="0"/>
              <a:t>Research your media contacts – editors, reporters</a:t>
            </a:r>
          </a:p>
          <a:p>
            <a:pPr>
              <a:spcBef>
                <a:spcPts val="1200"/>
              </a:spcBef>
            </a:pPr>
            <a:r>
              <a:rPr lang="en-US" sz="3200" dirty="0"/>
              <a:t>Plan an Introduction</a:t>
            </a:r>
          </a:p>
          <a:p>
            <a:pPr marL="571500" lvl="1">
              <a:spcBef>
                <a:spcPts val="1200"/>
              </a:spcBef>
            </a:pPr>
            <a:r>
              <a:rPr lang="en-US" sz="2400" dirty="0"/>
              <a:t>Visit Face to Face</a:t>
            </a:r>
          </a:p>
          <a:p>
            <a:pPr marL="571500" lvl="1">
              <a:spcBef>
                <a:spcPts val="1200"/>
              </a:spcBef>
            </a:pPr>
            <a:r>
              <a:rPr lang="en-US" sz="2400" dirty="0"/>
              <a:t>Ask if he/she are looking for stories from time to time</a:t>
            </a:r>
          </a:p>
          <a:p>
            <a:pPr marL="571500" lvl="1">
              <a:spcBef>
                <a:spcPts val="1200"/>
              </a:spcBef>
            </a:pPr>
            <a:r>
              <a:rPr lang="en-US" sz="2400" dirty="0"/>
              <a:t>Explain Rotary Overall and down to your club level</a:t>
            </a:r>
          </a:p>
          <a:p>
            <a:pPr marL="571500" lvl="1">
              <a:spcBef>
                <a:spcPts val="1200"/>
              </a:spcBef>
            </a:pPr>
            <a:r>
              <a:rPr lang="en-US" sz="2400" dirty="0"/>
              <a:t>Invite them to meetings, invite them to be a speaker, invite them to be a member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Reach out with every Project and Meeting</a:t>
            </a:r>
          </a:p>
          <a:p>
            <a:pPr marL="571500" lvl="1">
              <a:spcBef>
                <a:spcPts val="1200"/>
              </a:spcBef>
            </a:pPr>
            <a:r>
              <a:rPr lang="en-US" sz="2400" dirty="0"/>
              <a:t>Automated, but direct is more personal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District PI/PR may develop a story/article every month or two</a:t>
            </a:r>
          </a:p>
          <a:p>
            <a:pPr marL="571500" lvl="1">
              <a:spcBef>
                <a:spcPts val="1200"/>
              </a:spcBef>
            </a:pPr>
            <a:r>
              <a:rPr lang="en-US" sz="2400" dirty="0"/>
              <a:t>You can make an article about Rotary helping your community</a:t>
            </a:r>
          </a:p>
          <a:p>
            <a:pPr>
              <a:spcBef>
                <a:spcPts val="1200"/>
              </a:spcBef>
            </a:pPr>
            <a:endParaRPr lang="en-US" sz="3200" dirty="0"/>
          </a:p>
          <a:p>
            <a:pPr>
              <a:spcBef>
                <a:spcPts val="1200"/>
              </a:spcBef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985DC-196C-4616-B762-F537D4B2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61A383-F729-4781-A12D-FACFFAAA5A49}"/>
              </a:ext>
            </a:extLst>
          </p:cNvPr>
          <p:cNvSpPr txBox="1">
            <a:spLocks/>
          </p:cNvSpPr>
          <p:nvPr/>
        </p:nvSpPr>
        <p:spPr>
          <a:xfrm>
            <a:off x="533399" y="2294467"/>
            <a:ext cx="11506199" cy="403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pic>
        <p:nvPicPr>
          <p:cNvPr id="6" name="Picture 5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CB9A2EE7-4C3E-48B8-89A1-42CACD9F1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81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1BA1-0681-4E27-A8F3-3E0AEB3238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F23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319CC65-36FB-45BB-8E40-50DBB7FE2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23" y="361326"/>
            <a:ext cx="1536112" cy="2044649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10BE2D85-4151-4EA2-8CA0-C9B749E0D806}"/>
              </a:ext>
            </a:extLst>
          </p:cNvPr>
          <p:cNvSpPr txBox="1">
            <a:spLocks/>
          </p:cNvSpPr>
          <p:nvPr/>
        </p:nvSpPr>
        <p:spPr>
          <a:xfrm>
            <a:off x="653760" y="3142227"/>
            <a:ext cx="10884480" cy="1093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15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15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1A40B4-1690-429B-A8E7-FACEA86962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59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EAA4F0-1937-4B7B-9451-09067DD85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49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C77937-188C-4DE8-97FB-DF0C3731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33135-36BF-4889-9B16-B5CFE61E2532}"/>
              </a:ext>
            </a:extLst>
          </p:cNvPr>
          <p:cNvSpPr txBox="1"/>
          <p:nvPr/>
        </p:nvSpPr>
        <p:spPr>
          <a:xfrm>
            <a:off x="972457" y="2095327"/>
            <a:ext cx="10962168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o"/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Check your Branding Materials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o"/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June 01 – Develop your Media List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o"/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July 01 – Send a Press Release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o"/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Check your club’s Website and Facebook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o"/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Send a test to the Newsletter Link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o"/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 ------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B57C3-C884-4122-99AA-321D67C0C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170" name="Picture 2" descr="Drinking From the Fire Hose - [PDF Document]">
            <a:extLst>
              <a:ext uri="{FF2B5EF4-FFF2-40B4-BE49-F238E27FC236}">
                <a16:creationId xmlns:a16="http://schemas.microsoft.com/office/drawing/2014/main" id="{02F827E1-6E73-4DF7-BF14-5F829131F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63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A866D-A933-4102-AF28-00CAE82AAE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9725" y="115888"/>
            <a:ext cx="422275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D5CF696-0482-4942-BC8F-1BC69D7C5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5960" b="1596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10BBF7C6-7A53-43CA-AEDA-CD058BDE53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9705"/>
            <a:ext cx="901053" cy="1121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79A89-7B77-4AC5-9E34-A0FCB60FB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876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89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1BA1-0681-4E27-A8F3-3E0AEB3238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F23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319CC65-36FB-45BB-8E40-50DBB7FE2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939" y="1509189"/>
            <a:ext cx="2502061" cy="33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1BA1-0681-4E27-A8F3-3E0AEB3238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F23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319CC65-36FB-45BB-8E40-50DBB7FE2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23" y="361326"/>
            <a:ext cx="1536112" cy="2044649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10BE2D85-4151-4EA2-8CA0-C9B749E0D806}"/>
              </a:ext>
            </a:extLst>
          </p:cNvPr>
          <p:cNvSpPr txBox="1">
            <a:spLocks/>
          </p:cNvSpPr>
          <p:nvPr/>
        </p:nvSpPr>
        <p:spPr>
          <a:xfrm>
            <a:off x="659820" y="3755070"/>
            <a:ext cx="10884480" cy="1093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15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115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5BA235-4AE2-498B-8E87-F42AEC81E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80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3A53C-BCF2-4C16-9B9C-0E5A455C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DD889-BEEB-4D7B-934D-12FE12E5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DF29A1-3FDB-4655-A5C0-D281343D9E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579" y="1688752"/>
            <a:ext cx="6027554" cy="49790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2B784D-7F59-4853-81E6-D8955B7E7A72}"/>
              </a:ext>
            </a:extLst>
          </p:cNvPr>
          <p:cNvSpPr txBox="1">
            <a:spLocks/>
          </p:cNvSpPr>
          <p:nvPr/>
        </p:nvSpPr>
        <p:spPr>
          <a:xfrm>
            <a:off x="380999" y="2142067"/>
            <a:ext cx="11506199" cy="403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District Web Page</a:t>
            </a:r>
          </a:p>
          <a:p>
            <a:endParaRPr lang="en-US" sz="1000" dirty="0">
              <a:hlinkClick r:id="rId3"/>
            </a:endParaRPr>
          </a:p>
          <a:p>
            <a:r>
              <a:rPr lang="en-US" dirty="0">
                <a:hlinkClick r:id="rId3"/>
              </a:rPr>
              <a:t>https://tinyurl.com/7680resources</a:t>
            </a:r>
            <a:endParaRPr lang="en-US" dirty="0"/>
          </a:p>
          <a:p>
            <a:r>
              <a:rPr lang="en-US" u="sng" dirty="0">
                <a:solidFill>
                  <a:srgbClr val="0070C0"/>
                </a:solidFill>
              </a:rPr>
              <a:t>www.rotary7680.org</a:t>
            </a:r>
          </a:p>
          <a:p>
            <a:r>
              <a:rPr lang="en-US" dirty="0"/>
              <a:t>Access Anytime</a:t>
            </a:r>
          </a:p>
          <a:p>
            <a:endParaRPr lang="en-US" sz="800" dirty="0"/>
          </a:p>
          <a:p>
            <a:r>
              <a:rPr lang="en-US" u="sng" dirty="0">
                <a:solidFill>
                  <a:srgbClr val="0070C0"/>
                </a:solidFill>
                <a:hlinkClick r:id="rId4"/>
              </a:rPr>
              <a:t>www.rotary.org</a:t>
            </a:r>
            <a:endParaRPr lang="en-US" u="sng" dirty="0">
              <a:solidFill>
                <a:srgbClr val="0070C0"/>
              </a:solidFill>
            </a:endParaRPr>
          </a:p>
          <a:p>
            <a:r>
              <a:rPr lang="en-US" u="sng" dirty="0">
                <a:solidFill>
                  <a:srgbClr val="0070C0"/>
                </a:solidFill>
              </a:rPr>
              <a:t>www.my.rotary.prg</a:t>
            </a:r>
          </a:p>
          <a:p>
            <a:endParaRPr lang="en-US" dirty="0"/>
          </a:p>
          <a:p>
            <a:endParaRPr lang="en-US" sz="1800" dirty="0"/>
          </a:p>
          <a:p>
            <a:endParaRPr lang="en-US" sz="18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795F8-14E2-44A6-99DC-CA0E11DEDA12}"/>
              </a:ext>
            </a:extLst>
          </p:cNvPr>
          <p:cNvSpPr txBox="1"/>
          <p:nvPr/>
        </p:nvSpPr>
        <p:spPr>
          <a:xfrm>
            <a:off x="2812092" y="5909197"/>
            <a:ext cx="222963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/>
              <a:t>Public Image</a:t>
            </a:r>
          </a:p>
          <a:p>
            <a:pPr algn="r">
              <a:lnSpc>
                <a:spcPct val="80000"/>
              </a:lnSpc>
            </a:pPr>
            <a:r>
              <a:rPr lang="en-US" dirty="0"/>
              <a:t>Public Relations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EA5B5BF-3715-4863-B83B-86C827404134}"/>
              </a:ext>
            </a:extLst>
          </p:cNvPr>
          <p:cNvSpPr/>
          <p:nvPr/>
        </p:nvSpPr>
        <p:spPr>
          <a:xfrm rot="5400000">
            <a:off x="5039691" y="5896113"/>
            <a:ext cx="691645" cy="56169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EB23A3-FA6F-494E-B70D-8CA315B1D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32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3A53C-BCF2-4C16-9B9C-0E5A455C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DD889-BEEB-4D7B-934D-12FE12E5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2B784D-7F59-4853-81E6-D8955B7E7A72}"/>
              </a:ext>
            </a:extLst>
          </p:cNvPr>
          <p:cNvSpPr txBox="1">
            <a:spLocks/>
          </p:cNvSpPr>
          <p:nvPr/>
        </p:nvSpPr>
        <p:spPr>
          <a:xfrm>
            <a:off x="380999" y="2142067"/>
            <a:ext cx="11506199" cy="403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Rotary Web Page</a:t>
            </a:r>
          </a:p>
          <a:p>
            <a:endParaRPr lang="en-US" sz="1000" dirty="0">
              <a:hlinkClick r:id="rId2"/>
            </a:endParaRPr>
          </a:p>
          <a:p>
            <a:r>
              <a:rPr lang="en-US" dirty="0">
                <a:hlinkClick r:id="rId3"/>
              </a:rPr>
              <a:t>Rotary Brand Center</a:t>
            </a:r>
            <a:r>
              <a:rPr lang="en-US" dirty="0"/>
              <a:t> (brandcenter.rotary.org) </a:t>
            </a:r>
          </a:p>
          <a:p>
            <a:r>
              <a:rPr lang="en-US" dirty="0">
                <a:hlinkClick r:id="rId4"/>
              </a:rPr>
              <a:t>Rotary Public Relations Guide</a:t>
            </a:r>
            <a:endParaRPr lang="en-US" dirty="0"/>
          </a:p>
          <a:p>
            <a:r>
              <a:rPr lang="en-US" dirty="0">
                <a:hlinkClick r:id="rId5"/>
              </a:rPr>
              <a:t>Rotary Learning</a:t>
            </a:r>
            <a:endParaRPr lang="en-US" dirty="0"/>
          </a:p>
          <a:p>
            <a:r>
              <a:rPr lang="en-US" dirty="0"/>
              <a:t>And much </a:t>
            </a:r>
            <a:r>
              <a:rPr lang="en-US" dirty="0" err="1"/>
              <a:t>much</a:t>
            </a:r>
            <a:r>
              <a:rPr lang="en-US" dirty="0"/>
              <a:t> more</a:t>
            </a:r>
          </a:p>
          <a:p>
            <a:endParaRPr lang="en-US" dirty="0"/>
          </a:p>
          <a:p>
            <a:endParaRPr lang="en-US" sz="1800" dirty="0"/>
          </a:p>
          <a:p>
            <a:endParaRPr lang="en-US" sz="18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4A62C-DC30-4292-B948-EE2627C3B1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453" y="1864526"/>
            <a:ext cx="4627548" cy="46275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684B87-FC2D-4E2F-A694-80692400F3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3694">
            <a:off x="3859890" y="4286991"/>
            <a:ext cx="1831763" cy="220998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0DED0-B32A-4E35-A61D-823036D5E2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71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1ED5E-58F9-41FA-93FB-A749333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57907-8E0C-4406-8EDA-536C5ACE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466AA-8DC3-41F7-8C5B-DF6655638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043"/>
            <a:ext cx="12192000" cy="5317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A6A95-5045-4D24-B7B8-E49D63E3FB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840" y="41552"/>
            <a:ext cx="901053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350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5699</TotalTime>
  <Words>1102</Words>
  <Application>Microsoft Office PowerPoint</Application>
  <PresentationFormat>Widescreen</PresentationFormat>
  <Paragraphs>237</Paragraphs>
  <Slides>51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Arial Narrow</vt:lpstr>
      <vt:lpstr>Calibri</vt:lpstr>
      <vt:lpstr>Georgia</vt:lpstr>
      <vt:lpstr>Wingdings</vt:lpstr>
      <vt:lpstr>Office Theme</vt:lpstr>
      <vt:lpstr>PowerPoint Presentation</vt:lpstr>
      <vt:lpstr>District pi/pr Team </vt:lpstr>
      <vt:lpstr>PowerPoint Presentation</vt:lpstr>
      <vt:lpstr>TODAY’S TOPICS</vt:lpstr>
      <vt:lpstr>OVERLOAD</vt:lpstr>
      <vt:lpstr>PowerPoint Presentation</vt:lpstr>
      <vt:lpstr>Club Resources</vt:lpstr>
      <vt:lpstr>Club Resources</vt:lpstr>
      <vt:lpstr>TRAINING</vt:lpstr>
      <vt:lpstr>Club Resources</vt:lpstr>
      <vt:lpstr>COLLABORATION / COMMUNICATION</vt:lpstr>
      <vt:lpstr>Club Resources</vt:lpstr>
      <vt:lpstr>DISTRICT newsletter</vt:lpstr>
      <vt:lpstr>PowerPoint Presentation</vt:lpstr>
      <vt:lpstr>PowerPoint Presentation</vt:lpstr>
      <vt:lpstr>Rotary brand</vt:lpstr>
      <vt:lpstr>Rotary brand</vt:lpstr>
      <vt:lpstr>Rotary brand</vt:lpstr>
      <vt:lpstr>Rotary brand</vt:lpstr>
      <vt:lpstr>Rotary brand</vt:lpstr>
      <vt:lpstr>PowerPoint Presentation</vt:lpstr>
      <vt:lpstr>Rotary international logos</vt:lpstr>
      <vt:lpstr>CLUB, DISTRICT, &amp; ZONE LOGOS</vt:lpstr>
      <vt:lpstr>lockups</vt:lpstr>
      <vt:lpstr>BRANDS:  THEN and NOW</vt:lpstr>
      <vt:lpstr>BRANDS:  THEN and NOW</vt:lpstr>
      <vt:lpstr>NO, No, NO</vt:lpstr>
      <vt:lpstr>Rotary brand</vt:lpstr>
      <vt:lpstr>Rotary brand</vt:lpstr>
      <vt:lpstr>PROMOTING Rotary</vt:lpstr>
      <vt:lpstr>Rotary brand</vt:lpstr>
      <vt:lpstr>ROTARY TYPOGRAPHY</vt:lpstr>
      <vt:lpstr>Rotary COLORS</vt:lpstr>
      <vt:lpstr>OVERLOAD ??</vt:lpstr>
      <vt:lpstr>PowerPoint Presentation</vt:lpstr>
      <vt:lpstr>PowerPoint Presentation</vt:lpstr>
      <vt:lpstr>PowerPoint Presentation</vt:lpstr>
      <vt:lpstr>Social media - Facebook</vt:lpstr>
      <vt:lpstr>Social media – TWITTER / INSTAGRAM</vt:lpstr>
      <vt:lpstr>PowerPoint Presentation</vt:lpstr>
      <vt:lpstr>websiteS</vt:lpstr>
      <vt:lpstr>YOUR CLUB’S website</vt:lpstr>
      <vt:lpstr>YOUR CLUB’S website</vt:lpstr>
      <vt:lpstr>YOUR CLUB’S website</vt:lpstr>
      <vt:lpstr>PowerPoint Presentation</vt:lpstr>
      <vt:lpstr>PowerPoint Presentation</vt:lpstr>
      <vt:lpstr>Working with local media</vt:lpstr>
      <vt:lpstr>PowerPoint Presentation</vt:lpstr>
      <vt:lpstr>Action steps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Tabor, John</cp:lastModifiedBy>
  <cp:revision>223</cp:revision>
  <cp:lastPrinted>2019-12-04T20:41:25Z</cp:lastPrinted>
  <dcterms:created xsi:type="dcterms:W3CDTF">2019-11-18T03:22:22Z</dcterms:created>
  <dcterms:modified xsi:type="dcterms:W3CDTF">2022-04-23T15:38:35Z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